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683E12F2-0912-42EE-B294-5434F8A8AFC7}" type="datetimeFigureOut">
              <a:rPr lang="da-DK" smtClean="0"/>
              <a:t>18-06-2021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4164734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83E12F2-0912-42EE-B294-5434F8A8AFC7}" type="datetimeFigureOut">
              <a:rPr lang="da-DK" smtClean="0"/>
              <a:t>18-06-2021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278952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83E12F2-0912-42EE-B294-5434F8A8AFC7}" type="datetimeFigureOut">
              <a:rPr lang="da-DK" smtClean="0"/>
              <a:t>18-06-2021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71639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83E12F2-0912-42EE-B294-5434F8A8AFC7}" type="datetimeFigureOut">
              <a:rPr lang="da-DK" smtClean="0"/>
              <a:t>18-06-2021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325000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683E12F2-0912-42EE-B294-5434F8A8AFC7}" type="datetimeFigureOut">
              <a:rPr lang="da-DK" smtClean="0"/>
              <a:t>18-06-2021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26333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683E12F2-0912-42EE-B294-5434F8A8AFC7}" type="datetimeFigureOut">
              <a:rPr lang="da-DK" smtClean="0"/>
              <a:t>18-06-2021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291016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683E12F2-0912-42EE-B294-5434F8A8AFC7}" type="datetimeFigureOut">
              <a:rPr lang="da-DK" smtClean="0"/>
              <a:t>18-06-2021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141039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683E12F2-0912-42EE-B294-5434F8A8AFC7}" type="datetimeFigureOut">
              <a:rPr lang="da-DK" smtClean="0"/>
              <a:t>18-06-2021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965556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83E12F2-0912-42EE-B294-5434F8A8AFC7}" type="datetimeFigureOut">
              <a:rPr lang="da-DK" smtClean="0"/>
              <a:t>18-06-2021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244774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683E12F2-0912-42EE-B294-5434F8A8AFC7}" type="datetimeFigureOut">
              <a:rPr lang="da-DK" smtClean="0"/>
              <a:t>18-06-2021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291857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683E12F2-0912-42EE-B294-5434F8A8AFC7}" type="datetimeFigureOut">
              <a:rPr lang="da-DK" smtClean="0"/>
              <a:t>18-06-2021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C2F1A205-D5AE-43F4-BDB8-68131456A1B0}" type="slidenum">
              <a:rPr lang="da-DK" smtClean="0"/>
              <a:t>‹nr.›</a:t>
            </a:fld>
            <a:endParaRPr lang="da-DK"/>
          </a:p>
        </p:txBody>
      </p:sp>
    </p:spTree>
    <p:extLst>
      <p:ext uri="{BB962C8B-B14F-4D97-AF65-F5344CB8AC3E}">
        <p14:creationId xmlns:p14="http://schemas.microsoft.com/office/powerpoint/2010/main" val="3750738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3E12F2-0912-42EE-B294-5434F8A8AFC7}" type="datetimeFigureOut">
              <a:rPr lang="da-DK" smtClean="0"/>
              <a:t>18-06-2021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F1A205-D5AE-43F4-BDB8-68131456A1B0}" type="slidenum">
              <a:rPr lang="da-DK" smtClean="0"/>
              <a:t>‹nr.›</a:t>
            </a:fld>
            <a:endParaRPr lang="da-DK"/>
          </a:p>
        </p:txBody>
      </p:sp>
    </p:spTree>
    <p:extLst>
      <p:ext uri="{BB962C8B-B14F-4D97-AF65-F5344CB8AC3E}">
        <p14:creationId xmlns:p14="http://schemas.microsoft.com/office/powerpoint/2010/main" val="1350096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jp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2" cstate="print">
            <a:extLst>
              <a:ext uri="{28A0092B-C50C-407E-A947-70E740481C1C}">
                <a14:useLocalDpi xmlns:a14="http://schemas.microsoft.com/office/drawing/2010/main" val="0"/>
              </a:ext>
            </a:extLst>
          </a:blip>
          <a:srcRect t="16836"/>
          <a:stretch/>
        </p:blipFill>
        <p:spPr>
          <a:xfrm>
            <a:off x="7048500" y="0"/>
            <a:ext cx="5143500" cy="5703408"/>
          </a:xfrm>
          <a:prstGeom prst="rect">
            <a:avLst/>
          </a:prstGeom>
        </p:spPr>
      </p:pic>
      <p:pic>
        <p:nvPicPr>
          <p:cNvPr id="13" name="Bille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09" y="104908"/>
            <a:ext cx="1654368" cy="448766"/>
          </a:xfrm>
          <a:prstGeom prst="rect">
            <a:avLst/>
          </a:prstGeom>
        </p:spPr>
      </p:pic>
      <p:sp>
        <p:nvSpPr>
          <p:cNvPr id="14" name="Undertitel 2"/>
          <p:cNvSpPr>
            <a:spLocks noGrp="1"/>
          </p:cNvSpPr>
          <p:nvPr>
            <p:ph type="subTitle" idx="1"/>
          </p:nvPr>
        </p:nvSpPr>
        <p:spPr>
          <a:xfrm>
            <a:off x="666012" y="1471400"/>
            <a:ext cx="5974938" cy="396393"/>
          </a:xfrm>
          <a:noFill/>
          <a:ln>
            <a:noFill/>
          </a:ln>
        </p:spPr>
        <p:txBody>
          <a:bodyPr>
            <a:normAutofit/>
          </a:bodyPr>
          <a:lstStyle/>
          <a:p>
            <a:r>
              <a:rPr lang="en-US" sz="2000" b="1" dirty="0" smtClean="0">
                <a:latin typeface="Expo Sans Pro" panose="020B0503040300020003" pitchFamily="34" charset="0"/>
                <a:cs typeface="Arial" panose="020B0604020202020204" pitchFamily="34" charset="0"/>
              </a:rPr>
              <a:t>DEN NYE GENERATION AF STILLADSDÆK</a:t>
            </a:r>
          </a:p>
        </p:txBody>
      </p:sp>
      <p:sp>
        <p:nvSpPr>
          <p:cNvPr id="15" name="Titel 1"/>
          <p:cNvSpPr>
            <a:spLocks noGrp="1"/>
          </p:cNvSpPr>
          <p:nvPr>
            <p:ph type="ctrTitle"/>
          </p:nvPr>
        </p:nvSpPr>
        <p:spPr>
          <a:xfrm>
            <a:off x="3" y="621761"/>
            <a:ext cx="7306959" cy="1001225"/>
          </a:xfrm>
        </p:spPr>
        <p:txBody>
          <a:bodyPr>
            <a:noAutofit/>
          </a:bodyPr>
          <a:lstStyle/>
          <a:p>
            <a:r>
              <a:rPr lang="da-DK" sz="5400" i="1" dirty="0" smtClean="0">
                <a:solidFill>
                  <a:srgbClr val="00B0F0"/>
                </a:solidFill>
                <a:latin typeface="Expo Sans Pro" panose="020B0503040300020003" pitchFamily="34" charset="0"/>
                <a:cs typeface="Arial" panose="020B0604020202020204" pitchFamily="34" charset="0"/>
              </a:rPr>
              <a:t>N</a:t>
            </a:r>
            <a:r>
              <a:rPr lang="da-DK" sz="5400" i="1" dirty="0" smtClean="0">
                <a:latin typeface="Expo Sans Pro" panose="020B0503040300020003" pitchFamily="34" charset="0"/>
                <a:cs typeface="Arial" panose="020B0604020202020204" pitchFamily="34" charset="0"/>
              </a:rPr>
              <a:t>ORDIC PLATFORM</a:t>
            </a:r>
            <a:endParaRPr lang="da-DK" sz="5400" i="1" dirty="0">
              <a:latin typeface="Expo Sans Pro" panose="020B0503040300020003" pitchFamily="34" charset="0"/>
              <a:cs typeface="Arial" panose="020B0604020202020204" pitchFamily="34" charset="0"/>
            </a:endParaRPr>
          </a:p>
        </p:txBody>
      </p:sp>
      <p:sp>
        <p:nvSpPr>
          <p:cNvPr id="19" name="Rektangel 18">
            <a:extLst>
              <a:ext uri="{FF2B5EF4-FFF2-40B4-BE49-F238E27FC236}">
                <a16:creationId xmlns="" xmlns:a16="http://schemas.microsoft.com/office/drawing/2014/main" id="{C9847709-18CD-2143-8786-9143626D4ED4}"/>
              </a:ext>
            </a:extLst>
          </p:cNvPr>
          <p:cNvSpPr/>
          <p:nvPr/>
        </p:nvSpPr>
        <p:spPr>
          <a:xfrm>
            <a:off x="0" y="5630901"/>
            <a:ext cx="12192000" cy="1227099"/>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E50404"/>
              </a:solidFill>
            </a:endParaRPr>
          </a:p>
        </p:txBody>
      </p:sp>
      <p:sp>
        <p:nvSpPr>
          <p:cNvPr id="20" name="Rektangel 19">
            <a:extLst>
              <a:ext uri="{FF2B5EF4-FFF2-40B4-BE49-F238E27FC236}">
                <a16:creationId xmlns="" xmlns:a16="http://schemas.microsoft.com/office/drawing/2014/main" id="{C9847709-18CD-2143-8786-9143626D4ED4}"/>
              </a:ext>
            </a:extLst>
          </p:cNvPr>
          <p:cNvSpPr/>
          <p:nvPr/>
        </p:nvSpPr>
        <p:spPr>
          <a:xfrm>
            <a:off x="666012" y="2472625"/>
            <a:ext cx="5478278" cy="1900372"/>
          </a:xfrm>
          <a:prstGeom prst="rect">
            <a:avLst/>
          </a:prstGeom>
          <a:solidFill>
            <a:schemeClr val="bg1">
              <a:alpha val="56863"/>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E50404"/>
              </a:solidFill>
            </a:endParaRPr>
          </a:p>
        </p:txBody>
      </p:sp>
      <p:sp>
        <p:nvSpPr>
          <p:cNvPr id="21" name="Rektangel 20"/>
          <p:cNvSpPr/>
          <p:nvPr/>
        </p:nvSpPr>
        <p:spPr>
          <a:xfrm>
            <a:off x="848807" y="2622592"/>
            <a:ext cx="5112687" cy="1600438"/>
          </a:xfrm>
          <a:prstGeom prst="rect">
            <a:avLst/>
          </a:prstGeom>
        </p:spPr>
        <p:txBody>
          <a:bodyPr wrap="square">
            <a:spAutoFit/>
          </a:bodyPr>
          <a:lstStyle/>
          <a:p>
            <a:pPr fontAlgn="base"/>
            <a:r>
              <a:rPr lang="da-DK" sz="1400" dirty="0" smtClean="0">
                <a:solidFill>
                  <a:srgbClr val="006D98"/>
                </a:solidFill>
                <a:latin typeface="Roboto" panose="02000000000000000000" pitchFamily="2" charset="0"/>
                <a:ea typeface="Roboto" panose="02000000000000000000" pitchFamily="2" charset="0"/>
              </a:rPr>
              <a:t>Nordic Platform udvikler innovative, intelligente og bæredygtige alternativer til traditionelle stilladskomponenter og platformløsninger. </a:t>
            </a:r>
          </a:p>
          <a:p>
            <a:pPr fontAlgn="base"/>
            <a:endParaRPr lang="da-DK" sz="1400" dirty="0">
              <a:solidFill>
                <a:srgbClr val="006D98"/>
              </a:solidFill>
              <a:latin typeface="Roboto" panose="02000000000000000000" pitchFamily="2" charset="0"/>
              <a:ea typeface="Roboto" panose="02000000000000000000" pitchFamily="2" charset="0"/>
            </a:endParaRPr>
          </a:p>
          <a:p>
            <a:pPr fontAlgn="base"/>
            <a:r>
              <a:rPr lang="da-DK" sz="1400" dirty="0" smtClean="0">
                <a:solidFill>
                  <a:srgbClr val="006D98"/>
                </a:solidFill>
                <a:latin typeface="Roboto" panose="02000000000000000000" pitchFamily="2" charset="0"/>
                <a:ea typeface="Roboto" panose="02000000000000000000" pitchFamily="2" charset="0"/>
              </a:rPr>
              <a:t>Komposit dækket er en innovativ </a:t>
            </a:r>
            <a:r>
              <a:rPr lang="da-DK" sz="1400" dirty="0" smtClean="0">
                <a:solidFill>
                  <a:srgbClr val="006D98"/>
                </a:solidFill>
                <a:latin typeface="Roboto" panose="02000000000000000000" pitchFamily="2" charset="0"/>
                <a:ea typeface="Roboto" panose="02000000000000000000" pitchFamily="2" charset="0"/>
              </a:rPr>
              <a:t>stillads platform </a:t>
            </a:r>
            <a:r>
              <a:rPr lang="da-DK" sz="1400" dirty="0" smtClean="0">
                <a:solidFill>
                  <a:srgbClr val="006D98"/>
                </a:solidFill>
                <a:latin typeface="Roboto" panose="02000000000000000000" pitchFamily="2" charset="0"/>
                <a:ea typeface="Roboto" panose="02000000000000000000" pitchFamily="2" charset="0"/>
              </a:rPr>
              <a:t>fremstillet af </a:t>
            </a:r>
            <a:r>
              <a:rPr lang="da-DK" sz="1400" dirty="0" smtClean="0">
                <a:solidFill>
                  <a:srgbClr val="006D98"/>
                </a:solidFill>
                <a:latin typeface="Roboto" panose="02000000000000000000" pitchFamily="2" charset="0"/>
                <a:ea typeface="Roboto" panose="02000000000000000000" pitchFamily="2" charset="0"/>
              </a:rPr>
              <a:t>kompositmateriale </a:t>
            </a:r>
            <a:r>
              <a:rPr lang="da-DK" sz="1400" dirty="0" smtClean="0">
                <a:solidFill>
                  <a:srgbClr val="006D98"/>
                </a:solidFill>
                <a:latin typeface="Roboto" panose="02000000000000000000" pitchFamily="2" charset="0"/>
                <a:ea typeface="Roboto" panose="02000000000000000000" pitchFamily="2" charset="0"/>
              </a:rPr>
              <a:t>&amp; stilladstilbehøret er lavet af havplast.</a:t>
            </a:r>
          </a:p>
          <a:p>
            <a:pPr fontAlgn="base"/>
            <a:endParaRPr lang="en-US" sz="1400" dirty="0">
              <a:solidFill>
                <a:srgbClr val="006D98"/>
              </a:solidFill>
              <a:latin typeface="Roboto" panose="02000000000000000000" pitchFamily="2" charset="0"/>
              <a:ea typeface="Roboto" panose="02000000000000000000" pitchFamily="2" charset="0"/>
            </a:endParaRPr>
          </a:p>
        </p:txBody>
      </p:sp>
      <p:pic>
        <p:nvPicPr>
          <p:cNvPr id="2" name="Bille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909" y="5875342"/>
            <a:ext cx="2663830" cy="880567"/>
          </a:xfrm>
          <a:prstGeom prst="rect">
            <a:avLst/>
          </a:prstGeom>
        </p:spPr>
      </p:pic>
      <p:pic>
        <p:nvPicPr>
          <p:cNvPr id="3" name="Billed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163" y="5875342"/>
            <a:ext cx="2268163" cy="722630"/>
          </a:xfrm>
          <a:prstGeom prst="rect">
            <a:avLst/>
          </a:prstGeom>
        </p:spPr>
      </p:pic>
    </p:spTree>
    <p:extLst>
      <p:ext uri="{BB962C8B-B14F-4D97-AF65-F5344CB8AC3E}">
        <p14:creationId xmlns:p14="http://schemas.microsoft.com/office/powerpoint/2010/main" val="4139248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11477" b="3864"/>
          <a:stretch/>
        </p:blipFill>
        <p:spPr>
          <a:xfrm>
            <a:off x="0" y="-19050"/>
            <a:ext cx="12192000" cy="6881026"/>
          </a:xfrm>
          <a:prstGeom prst="rect">
            <a:avLst/>
          </a:prstGeom>
        </p:spPr>
      </p:pic>
      <p:pic>
        <p:nvPicPr>
          <p:cNvPr id="2" name="Billede 1"/>
          <p:cNvPicPr>
            <a:picLocks noChangeAspect="1"/>
          </p:cNvPicPr>
          <p:nvPr/>
        </p:nvPicPr>
        <p:blipFill>
          <a:blip r:embed="rId4"/>
          <a:stretch>
            <a:fillRect/>
          </a:stretch>
        </p:blipFill>
        <p:spPr>
          <a:xfrm>
            <a:off x="6816" y="486720"/>
            <a:ext cx="12205633" cy="1596522"/>
          </a:xfrm>
          <a:prstGeom prst="rect">
            <a:avLst/>
          </a:prstGeom>
        </p:spPr>
      </p:pic>
      <p:sp>
        <p:nvSpPr>
          <p:cNvPr id="30" name="Rektangel 29">
            <a:extLst>
              <a:ext uri="{FF2B5EF4-FFF2-40B4-BE49-F238E27FC236}">
                <a16:creationId xmlns="" xmlns:a16="http://schemas.microsoft.com/office/drawing/2014/main" id="{C9847709-18CD-2143-8786-9143626D4ED4}"/>
              </a:ext>
            </a:extLst>
          </p:cNvPr>
          <p:cNvSpPr/>
          <p:nvPr/>
        </p:nvSpPr>
        <p:spPr>
          <a:xfrm>
            <a:off x="437492" y="2583389"/>
            <a:ext cx="7393942" cy="2785100"/>
          </a:xfrm>
          <a:prstGeom prst="rect">
            <a:avLst/>
          </a:prstGeom>
          <a:solidFill>
            <a:srgbClr val="005E91">
              <a:alpha val="5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E50404"/>
              </a:solidFill>
            </a:endParaRPr>
          </a:p>
        </p:txBody>
      </p:sp>
      <p:sp>
        <p:nvSpPr>
          <p:cNvPr id="34" name="Rektangel 33"/>
          <p:cNvSpPr/>
          <p:nvPr/>
        </p:nvSpPr>
        <p:spPr>
          <a:xfrm>
            <a:off x="772148" y="2975665"/>
            <a:ext cx="3860010" cy="2000548"/>
          </a:xfrm>
          <a:prstGeom prst="rect">
            <a:avLst/>
          </a:prstGeom>
        </p:spPr>
        <p:txBody>
          <a:bodyPr wrap="square">
            <a:spAutoFit/>
          </a:bodyPr>
          <a:lstStyle/>
          <a:p>
            <a:pPr fontAlgn="base"/>
            <a:endParaRPr lang="en-US" sz="1200" u="sng" dirty="0" smtClean="0">
              <a:latin typeface="Roboto" panose="02000000000000000000" pitchFamily="2" charset="0"/>
              <a:ea typeface="Roboto" panose="02000000000000000000" pitchFamily="2" charset="0"/>
            </a:endParaRPr>
          </a:p>
          <a:p>
            <a:pPr marL="285750" indent="-285750" fontAlgn="base">
              <a:buFont typeface="Wingdings" panose="05000000000000000000" pitchFamily="2" charset="2"/>
              <a:buChar char="ü"/>
            </a:pPr>
            <a:r>
              <a:rPr lang="en-US" sz="1400" dirty="0" smtClean="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Leveres</a:t>
            </a:r>
            <a:r>
              <a:rPr lang="en-US" sz="1400" dirty="0" smtClean="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til</a:t>
            </a:r>
            <a:r>
              <a:rPr lang="en-US" sz="1400" dirty="0" smtClean="0">
                <a:solidFill>
                  <a:schemeClr val="bg1"/>
                </a:solidFill>
                <a:latin typeface="Roboto" panose="02000000000000000000" pitchFamily="2" charset="0"/>
                <a:ea typeface="Roboto" panose="02000000000000000000" pitchFamily="2" charset="0"/>
              </a:rPr>
              <a:t> alle </a:t>
            </a:r>
            <a:r>
              <a:rPr lang="en-US" sz="1400" dirty="0" err="1" smtClean="0">
                <a:solidFill>
                  <a:schemeClr val="bg1"/>
                </a:solidFill>
                <a:latin typeface="Roboto" panose="02000000000000000000" pitchFamily="2" charset="0"/>
                <a:ea typeface="Roboto" panose="02000000000000000000" pitchFamily="2" charset="0"/>
              </a:rPr>
              <a:t>stilladsklasser</a:t>
            </a:r>
            <a:r>
              <a:rPr lang="en-US" sz="1400" dirty="0" smtClean="0">
                <a:solidFill>
                  <a:schemeClr val="bg1"/>
                </a:solidFill>
                <a:latin typeface="Roboto" panose="02000000000000000000" pitchFamily="2" charset="0"/>
                <a:ea typeface="Roboto" panose="02000000000000000000" pitchFamily="2" charset="0"/>
              </a:rPr>
              <a:t> (1-6)</a:t>
            </a:r>
          </a:p>
          <a:p>
            <a:pPr marL="285750" indent="-285750" fontAlgn="base">
              <a:buFont typeface="Wingdings" panose="05000000000000000000" pitchFamily="2" charset="2"/>
              <a:buChar char="ü"/>
            </a:pPr>
            <a:r>
              <a:rPr lang="en-US" sz="1400" dirty="0">
                <a:solidFill>
                  <a:schemeClr val="bg1"/>
                </a:solidFill>
                <a:latin typeface="Roboto" panose="02000000000000000000" pitchFamily="2" charset="0"/>
                <a:ea typeface="Roboto" panose="02000000000000000000" pitchFamily="2" charset="0"/>
              </a:rPr>
              <a:t> </a:t>
            </a:r>
            <a:r>
              <a:rPr lang="en-US" sz="1400" dirty="0" smtClean="0">
                <a:solidFill>
                  <a:schemeClr val="bg1"/>
                </a:solidFill>
                <a:latin typeface="Roboto" panose="02000000000000000000" pitchFamily="2" charset="0"/>
                <a:ea typeface="Roboto" panose="02000000000000000000" pitchFamily="2" charset="0"/>
              </a:rPr>
              <a:t>Alle </a:t>
            </a:r>
            <a:r>
              <a:rPr lang="en-US" sz="1400" dirty="0" err="1" smtClean="0">
                <a:solidFill>
                  <a:schemeClr val="bg1"/>
                </a:solidFill>
                <a:latin typeface="Roboto" panose="02000000000000000000" pitchFamily="2" charset="0"/>
                <a:ea typeface="Roboto" panose="02000000000000000000" pitchFamily="2" charset="0"/>
              </a:rPr>
              <a:t>længder</a:t>
            </a:r>
            <a:r>
              <a:rPr lang="en-US" sz="1400" dirty="0" smtClean="0">
                <a:solidFill>
                  <a:schemeClr val="bg1"/>
                </a:solidFill>
                <a:latin typeface="Roboto" panose="02000000000000000000" pitchFamily="2" charset="0"/>
                <a:ea typeface="Roboto" panose="02000000000000000000" pitchFamily="2" charset="0"/>
              </a:rPr>
              <a:t> og </a:t>
            </a:r>
            <a:r>
              <a:rPr lang="en-US" sz="1400" dirty="0" err="1" smtClean="0">
                <a:solidFill>
                  <a:schemeClr val="bg1"/>
                </a:solidFill>
                <a:latin typeface="Roboto" panose="02000000000000000000" pitchFamily="2" charset="0"/>
                <a:ea typeface="Roboto" panose="02000000000000000000" pitchFamily="2" charset="0"/>
              </a:rPr>
              <a:t>bredder</a:t>
            </a:r>
            <a:endParaRPr lang="en-US" sz="1400" dirty="0" smtClean="0">
              <a:solidFill>
                <a:schemeClr val="bg1"/>
              </a:solidFill>
              <a:latin typeface="Roboto" panose="02000000000000000000" pitchFamily="2" charset="0"/>
              <a:ea typeface="Roboto" panose="02000000000000000000" pitchFamily="2" charset="0"/>
            </a:endParaRPr>
          </a:p>
          <a:p>
            <a:pPr marL="285750" indent="-285750" fontAlgn="base">
              <a:buFont typeface="Wingdings" panose="05000000000000000000" pitchFamily="2" charset="2"/>
              <a:buChar char="ü"/>
            </a:pPr>
            <a:r>
              <a:rPr lang="en-US" sz="1400" dirty="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Kan</a:t>
            </a:r>
            <a:r>
              <a:rPr lang="en-US" sz="1400" dirty="0" smtClean="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produceres</a:t>
            </a:r>
            <a:r>
              <a:rPr lang="en-US" sz="1400" dirty="0" smtClean="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i</a:t>
            </a:r>
            <a:r>
              <a:rPr lang="en-US" sz="1400" dirty="0" smtClean="0">
                <a:solidFill>
                  <a:schemeClr val="bg1"/>
                </a:solidFill>
                <a:latin typeface="Roboto" panose="02000000000000000000" pitchFamily="2" charset="0"/>
                <a:ea typeface="Roboto" panose="02000000000000000000" pitchFamily="2" charset="0"/>
              </a:rPr>
              <a:t> alle </a:t>
            </a:r>
            <a:r>
              <a:rPr lang="en-US" sz="1400" dirty="0" err="1" smtClean="0">
                <a:solidFill>
                  <a:schemeClr val="bg1"/>
                </a:solidFill>
                <a:latin typeface="Roboto" panose="02000000000000000000" pitchFamily="2" charset="0"/>
                <a:ea typeface="Roboto" panose="02000000000000000000" pitchFamily="2" charset="0"/>
              </a:rPr>
              <a:t>farver</a:t>
            </a:r>
            <a:endParaRPr lang="en-US" sz="1400" dirty="0">
              <a:solidFill>
                <a:schemeClr val="bg1"/>
              </a:solidFill>
              <a:latin typeface="Roboto" panose="02000000000000000000" pitchFamily="2" charset="0"/>
              <a:ea typeface="Roboto" panose="02000000000000000000" pitchFamily="2" charset="0"/>
            </a:endParaRPr>
          </a:p>
          <a:p>
            <a:pPr marL="285750" indent="-285750" fontAlgn="base">
              <a:buFont typeface="Wingdings" panose="05000000000000000000" pitchFamily="2" charset="2"/>
              <a:buChar char="ü"/>
            </a:pPr>
            <a:r>
              <a:rPr lang="en-US" sz="1400" dirty="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Kan</a:t>
            </a:r>
            <a:r>
              <a:rPr lang="en-US" sz="1400" dirty="0" smtClean="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designes</a:t>
            </a:r>
            <a:r>
              <a:rPr lang="en-US" sz="1400" dirty="0" smtClean="0">
                <a:solidFill>
                  <a:schemeClr val="bg1"/>
                </a:solidFill>
                <a:latin typeface="Roboto" panose="02000000000000000000" pitchFamily="2" charset="0"/>
                <a:ea typeface="Roboto" panose="02000000000000000000" pitchFamily="2" charset="0"/>
              </a:rPr>
              <a:t> med </a:t>
            </a:r>
            <a:r>
              <a:rPr lang="en-US" sz="1400" dirty="0" err="1" smtClean="0">
                <a:solidFill>
                  <a:schemeClr val="bg1"/>
                </a:solidFill>
                <a:latin typeface="Roboto" panose="02000000000000000000" pitchFamily="2" charset="0"/>
                <a:ea typeface="Roboto" panose="02000000000000000000" pitchFamily="2" charset="0"/>
              </a:rPr>
              <a:t>eget</a:t>
            </a:r>
            <a:r>
              <a:rPr lang="en-US" sz="1400" dirty="0" smtClean="0">
                <a:solidFill>
                  <a:schemeClr val="bg1"/>
                </a:solidFill>
                <a:latin typeface="Roboto" panose="02000000000000000000" pitchFamily="2" charset="0"/>
                <a:ea typeface="Roboto" panose="02000000000000000000" pitchFamily="2" charset="0"/>
              </a:rPr>
              <a:t> logo</a:t>
            </a:r>
            <a:endParaRPr lang="en-US" sz="1400" dirty="0">
              <a:solidFill>
                <a:schemeClr val="bg1"/>
              </a:solidFill>
              <a:latin typeface="Roboto" panose="02000000000000000000" pitchFamily="2" charset="0"/>
              <a:ea typeface="Roboto" panose="02000000000000000000" pitchFamily="2" charset="0"/>
            </a:endParaRPr>
          </a:p>
          <a:p>
            <a:pPr marL="285750" indent="-285750" fontAlgn="base">
              <a:buFont typeface="Wingdings" panose="05000000000000000000" pitchFamily="2" charset="2"/>
              <a:buChar char="ü"/>
            </a:pPr>
            <a:r>
              <a:rPr lang="en-US" sz="1400" dirty="0" smtClean="0">
                <a:solidFill>
                  <a:schemeClr val="bg1"/>
                </a:solidFill>
                <a:latin typeface="Roboto" panose="02000000000000000000" pitchFamily="2" charset="0"/>
                <a:ea typeface="Roboto" panose="02000000000000000000" pitchFamily="2" charset="0"/>
              </a:rPr>
              <a:t> SP-</a:t>
            </a:r>
            <a:r>
              <a:rPr lang="en-US" sz="1400" dirty="0" err="1" smtClean="0">
                <a:solidFill>
                  <a:schemeClr val="bg1"/>
                </a:solidFill>
                <a:latin typeface="Roboto" panose="02000000000000000000" pitchFamily="2" charset="0"/>
                <a:ea typeface="Roboto" panose="02000000000000000000" pitchFamily="2" charset="0"/>
              </a:rPr>
              <a:t>godkendt</a:t>
            </a:r>
            <a:r>
              <a:rPr lang="en-US" sz="1400" dirty="0" smtClean="0">
                <a:solidFill>
                  <a:schemeClr val="bg1"/>
                </a:solidFill>
                <a:latin typeface="Roboto" panose="02000000000000000000" pitchFamily="2" charset="0"/>
                <a:ea typeface="Roboto" panose="02000000000000000000" pitchFamily="2" charset="0"/>
              </a:rPr>
              <a:t> med </a:t>
            </a:r>
            <a:r>
              <a:rPr lang="en-US" sz="1400" dirty="0" err="1" smtClean="0">
                <a:solidFill>
                  <a:schemeClr val="bg1"/>
                </a:solidFill>
                <a:latin typeface="Roboto" panose="02000000000000000000" pitchFamily="2" charset="0"/>
                <a:ea typeface="Roboto" panose="02000000000000000000" pitchFamily="2" charset="0"/>
              </a:rPr>
              <a:t>sikkerhedsfaktor</a:t>
            </a:r>
            <a:r>
              <a:rPr lang="en-US" sz="1400" dirty="0" smtClean="0">
                <a:solidFill>
                  <a:schemeClr val="bg1"/>
                </a:solidFill>
                <a:latin typeface="Roboto" panose="02000000000000000000" pitchFamily="2" charset="0"/>
                <a:ea typeface="Roboto" panose="02000000000000000000" pitchFamily="2" charset="0"/>
              </a:rPr>
              <a:t> 3</a:t>
            </a:r>
          </a:p>
          <a:p>
            <a:pPr marL="285750" indent="-285750" fontAlgn="base">
              <a:buFont typeface="Wingdings" panose="05000000000000000000" pitchFamily="2" charset="2"/>
              <a:buChar char="ü"/>
            </a:pPr>
            <a:r>
              <a:rPr lang="en-US" sz="1400" dirty="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Overholder</a:t>
            </a:r>
            <a:r>
              <a:rPr lang="en-US" sz="1400" dirty="0" smtClean="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standarder</a:t>
            </a:r>
            <a:r>
              <a:rPr lang="en-US" sz="1400" dirty="0" smtClean="0">
                <a:solidFill>
                  <a:schemeClr val="bg1"/>
                </a:solidFill>
                <a:latin typeface="Roboto" panose="02000000000000000000" pitchFamily="2" charset="0"/>
                <a:ea typeface="Roboto" panose="02000000000000000000" pitchFamily="2" charset="0"/>
              </a:rPr>
              <a:t> for </a:t>
            </a:r>
            <a:r>
              <a:rPr lang="en-US" sz="1400" dirty="0" err="1" smtClean="0">
                <a:solidFill>
                  <a:schemeClr val="bg1"/>
                </a:solidFill>
                <a:latin typeface="Roboto" panose="02000000000000000000" pitchFamily="2" charset="0"/>
                <a:ea typeface="Roboto" panose="02000000000000000000" pitchFamily="2" charset="0"/>
              </a:rPr>
              <a:t>ergonomi</a:t>
            </a:r>
            <a:endParaRPr lang="en-US" sz="1400" dirty="0" smtClean="0">
              <a:solidFill>
                <a:schemeClr val="bg1"/>
              </a:solidFill>
              <a:latin typeface="Roboto" panose="02000000000000000000" pitchFamily="2" charset="0"/>
              <a:ea typeface="Roboto" panose="02000000000000000000" pitchFamily="2" charset="0"/>
            </a:endParaRPr>
          </a:p>
          <a:p>
            <a:pPr marL="285750" indent="-285750" fontAlgn="base">
              <a:buFont typeface="Wingdings" panose="05000000000000000000" pitchFamily="2" charset="2"/>
              <a:buChar char="ü"/>
            </a:pPr>
            <a:r>
              <a:rPr lang="en-US" sz="1400" dirty="0" smtClean="0">
                <a:solidFill>
                  <a:schemeClr val="bg1"/>
                </a:solidFill>
                <a:latin typeface="Roboto" panose="02000000000000000000" pitchFamily="2" charset="0"/>
                <a:ea typeface="Roboto" panose="02000000000000000000" pitchFamily="2" charset="0"/>
              </a:rPr>
              <a:t> Brand </a:t>
            </a:r>
            <a:r>
              <a:rPr lang="en-US" sz="1400" dirty="0" err="1" smtClean="0">
                <a:solidFill>
                  <a:schemeClr val="bg1"/>
                </a:solidFill>
                <a:latin typeface="Roboto" panose="02000000000000000000" pitchFamily="2" charset="0"/>
                <a:ea typeface="Roboto" panose="02000000000000000000" pitchFamily="2" charset="0"/>
              </a:rPr>
              <a:t>bestandigt</a:t>
            </a:r>
            <a:r>
              <a:rPr lang="en-US" sz="1400" dirty="0" smtClean="0">
                <a:solidFill>
                  <a:schemeClr val="bg1"/>
                </a:solidFill>
                <a:latin typeface="Roboto" panose="02000000000000000000" pitchFamily="2" charset="0"/>
                <a:ea typeface="Roboto" panose="02000000000000000000" pitchFamily="2" charset="0"/>
              </a:rPr>
              <a:t> </a:t>
            </a:r>
            <a:r>
              <a:rPr lang="en-US" sz="1400" dirty="0" smtClean="0">
                <a:solidFill>
                  <a:schemeClr val="bg1"/>
                </a:solidFill>
                <a:latin typeface="Roboto" panose="02000000000000000000" pitchFamily="2" charset="0"/>
                <a:ea typeface="Roboto" panose="02000000000000000000" pitchFamily="2" charset="0"/>
              </a:rPr>
              <a:t>(UL94 </a:t>
            </a:r>
            <a:r>
              <a:rPr lang="en-US" sz="1400" dirty="0">
                <a:solidFill>
                  <a:schemeClr val="bg1"/>
                </a:solidFill>
                <a:latin typeface="Roboto" panose="02000000000000000000" pitchFamily="2" charset="0"/>
                <a:ea typeface="Roboto" panose="02000000000000000000" pitchFamily="2" charset="0"/>
              </a:rPr>
              <a:t>V-0</a:t>
            </a:r>
            <a:r>
              <a:rPr lang="en-US" sz="1400" dirty="0" smtClean="0">
                <a:solidFill>
                  <a:schemeClr val="bg1"/>
                </a:solidFill>
                <a:latin typeface="Roboto" panose="02000000000000000000" pitchFamily="2" charset="0"/>
                <a:ea typeface="Roboto" panose="02000000000000000000" pitchFamily="2" charset="0"/>
              </a:rPr>
              <a:t>)</a:t>
            </a:r>
          </a:p>
          <a:p>
            <a:pPr marL="285750" indent="-285750" fontAlgn="base">
              <a:buFont typeface="Wingdings" panose="05000000000000000000" pitchFamily="2" charset="2"/>
              <a:buChar char="ü"/>
            </a:pPr>
            <a:r>
              <a:rPr lang="en-US" sz="1400" dirty="0">
                <a:solidFill>
                  <a:schemeClr val="bg1"/>
                </a:solidFill>
                <a:latin typeface="Roboto" panose="02000000000000000000" pitchFamily="2" charset="0"/>
                <a:ea typeface="Roboto" panose="02000000000000000000" pitchFamily="2" charset="0"/>
              </a:rPr>
              <a:t> </a:t>
            </a:r>
            <a:r>
              <a:rPr lang="en-US" sz="1400" dirty="0" err="1" smtClean="0">
                <a:solidFill>
                  <a:schemeClr val="bg1"/>
                </a:solidFill>
                <a:latin typeface="Roboto" panose="02000000000000000000" pitchFamily="2" charset="0"/>
                <a:ea typeface="Roboto" panose="02000000000000000000" pitchFamily="2" charset="0"/>
              </a:rPr>
              <a:t>Syre</a:t>
            </a:r>
            <a:r>
              <a:rPr lang="en-US" sz="1400" dirty="0" smtClean="0">
                <a:solidFill>
                  <a:schemeClr val="bg1"/>
                </a:solidFill>
                <a:latin typeface="Roboto" panose="02000000000000000000" pitchFamily="2" charset="0"/>
                <a:ea typeface="Roboto" panose="02000000000000000000" pitchFamily="2" charset="0"/>
              </a:rPr>
              <a:t> + base </a:t>
            </a:r>
            <a:r>
              <a:rPr lang="en-US" sz="1400" dirty="0" err="1" smtClean="0">
                <a:solidFill>
                  <a:schemeClr val="bg1"/>
                </a:solidFill>
                <a:latin typeface="Roboto" panose="02000000000000000000" pitchFamily="2" charset="0"/>
                <a:ea typeface="Roboto" panose="02000000000000000000" pitchFamily="2" charset="0"/>
              </a:rPr>
              <a:t>resistent</a:t>
            </a:r>
            <a:endParaRPr lang="en-US" sz="1400" dirty="0" smtClean="0">
              <a:solidFill>
                <a:schemeClr val="bg1"/>
              </a:solidFill>
              <a:latin typeface="Roboto" panose="02000000000000000000" pitchFamily="2" charset="0"/>
              <a:ea typeface="Roboto" panose="02000000000000000000" pitchFamily="2" charset="0"/>
            </a:endParaRPr>
          </a:p>
        </p:txBody>
      </p:sp>
      <p:sp>
        <p:nvSpPr>
          <p:cNvPr id="3" name="Rektangel 2"/>
          <p:cNvSpPr/>
          <p:nvPr/>
        </p:nvSpPr>
        <p:spPr>
          <a:xfrm>
            <a:off x="4966814" y="3068245"/>
            <a:ext cx="2672893" cy="2031325"/>
          </a:xfrm>
          <a:prstGeom prst="rect">
            <a:avLst/>
          </a:prstGeom>
        </p:spPr>
        <p:txBody>
          <a:bodyPr wrap="square">
            <a:spAutoFit/>
          </a:bodyPr>
          <a:lstStyle/>
          <a:p>
            <a:pPr marL="285750" lvl="0" indent="-285750" fontAlgn="base">
              <a:buFont typeface="Wingdings" panose="05000000000000000000" pitchFamily="2" charset="2"/>
              <a:buChar char="ü"/>
            </a:pPr>
            <a:r>
              <a:rPr lang="en-US" sz="1400" dirty="0" smtClean="0">
                <a:solidFill>
                  <a:prstClr val="white"/>
                </a:solidFill>
                <a:latin typeface="Roboto" panose="02000000000000000000" pitchFamily="2" charset="0"/>
                <a:ea typeface="Roboto" panose="02000000000000000000" pitchFamily="2" charset="0"/>
              </a:rPr>
              <a:t> UV </a:t>
            </a:r>
            <a:r>
              <a:rPr lang="en-US" sz="1400" dirty="0" err="1" smtClean="0">
                <a:solidFill>
                  <a:prstClr val="white"/>
                </a:solidFill>
                <a:latin typeface="Roboto" panose="02000000000000000000" pitchFamily="2" charset="0"/>
                <a:ea typeface="Roboto" panose="02000000000000000000" pitchFamily="2" charset="0"/>
              </a:rPr>
              <a:t>resistent</a:t>
            </a:r>
            <a:endParaRPr lang="en-US" sz="1400" dirty="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smtClean="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Optager</a:t>
            </a:r>
            <a:r>
              <a:rPr lang="en-US" sz="1400" dirty="0" smtClean="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ikke</a:t>
            </a:r>
            <a:r>
              <a:rPr lang="en-US" sz="1400" dirty="0" smtClean="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vand</a:t>
            </a:r>
            <a:endParaRPr lang="en-US" sz="1400" dirty="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Ikke</a:t>
            </a:r>
            <a:r>
              <a:rPr lang="en-US" sz="1400" dirty="0" smtClean="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strømledende</a:t>
            </a:r>
            <a:endParaRPr lang="en-US" sz="1400" dirty="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Ekstremt</a:t>
            </a:r>
            <a:r>
              <a:rPr lang="en-US" sz="1400" dirty="0" smtClean="0">
                <a:solidFill>
                  <a:prstClr val="white"/>
                </a:solidFill>
                <a:latin typeface="Roboto" panose="02000000000000000000" pitchFamily="2" charset="0"/>
                <a:ea typeface="Roboto" panose="02000000000000000000" pitchFamily="2" charset="0"/>
              </a:rPr>
              <a:t> let og </a:t>
            </a:r>
            <a:r>
              <a:rPr lang="en-US" sz="1400" dirty="0" err="1" smtClean="0">
                <a:solidFill>
                  <a:prstClr val="white"/>
                </a:solidFill>
                <a:latin typeface="Roboto" panose="02000000000000000000" pitchFamily="2" charset="0"/>
                <a:ea typeface="Roboto" panose="02000000000000000000" pitchFamily="2" charset="0"/>
              </a:rPr>
              <a:t>stærk</a:t>
            </a:r>
            <a:endParaRPr lang="en-US" sz="1400" dirty="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Skridsikker</a:t>
            </a:r>
            <a:r>
              <a:rPr lang="en-US" sz="1400" dirty="0" smtClean="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overflade</a:t>
            </a:r>
            <a:endParaRPr lang="en-US" sz="1400" dirty="0" smtClean="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Nem</a:t>
            </a:r>
            <a:r>
              <a:rPr lang="en-US" sz="1400" dirty="0" smtClean="0">
                <a:solidFill>
                  <a:prstClr val="white"/>
                </a:solidFill>
                <a:latin typeface="Roboto" panose="02000000000000000000" pitchFamily="2" charset="0"/>
                <a:ea typeface="Roboto" panose="02000000000000000000" pitchFamily="2" charset="0"/>
              </a:rPr>
              <a:t> at </a:t>
            </a:r>
            <a:r>
              <a:rPr lang="en-US" sz="1400" dirty="0" err="1" smtClean="0">
                <a:solidFill>
                  <a:prstClr val="white"/>
                </a:solidFill>
                <a:latin typeface="Roboto" panose="02000000000000000000" pitchFamily="2" charset="0"/>
                <a:ea typeface="Roboto" panose="02000000000000000000" pitchFamily="2" charset="0"/>
              </a:rPr>
              <a:t>rengøre</a:t>
            </a:r>
            <a:endParaRPr lang="en-US" sz="1400" dirty="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smtClean="0">
                <a:solidFill>
                  <a:prstClr val="white"/>
                </a:solidFill>
                <a:latin typeface="Roboto" panose="02000000000000000000" pitchFamily="2" charset="0"/>
                <a:ea typeface="Roboto" panose="02000000000000000000" pitchFamily="2" charset="0"/>
              </a:rPr>
              <a:t>Lang </a:t>
            </a:r>
            <a:r>
              <a:rPr lang="en-US" sz="1400" dirty="0" err="1" smtClean="0">
                <a:solidFill>
                  <a:prstClr val="white"/>
                </a:solidFill>
                <a:latin typeface="Roboto" panose="02000000000000000000" pitchFamily="2" charset="0"/>
                <a:ea typeface="Roboto" panose="02000000000000000000" pitchFamily="2" charset="0"/>
              </a:rPr>
              <a:t>holdbarhed</a:t>
            </a:r>
            <a:endParaRPr lang="en-US" sz="1400" dirty="0">
              <a:solidFill>
                <a:prstClr val="white"/>
              </a:solidFill>
              <a:latin typeface="Roboto" panose="02000000000000000000" pitchFamily="2" charset="0"/>
              <a:ea typeface="Roboto" panose="02000000000000000000" pitchFamily="2" charset="0"/>
            </a:endParaRP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Temperatur</a:t>
            </a:r>
            <a:r>
              <a:rPr lang="en-US" sz="1400" dirty="0" smtClean="0">
                <a:solidFill>
                  <a:prstClr val="white"/>
                </a:solidFill>
                <a:latin typeface="Roboto" panose="02000000000000000000" pitchFamily="2" charset="0"/>
                <a:ea typeface="Roboto" panose="02000000000000000000" pitchFamily="2" charset="0"/>
              </a:rPr>
              <a:t> </a:t>
            </a:r>
            <a:r>
              <a:rPr lang="en-US" sz="1400" dirty="0">
                <a:solidFill>
                  <a:prstClr val="white"/>
                </a:solidFill>
                <a:latin typeface="Roboto" panose="02000000000000000000" pitchFamily="2" charset="0"/>
                <a:ea typeface="Roboto" panose="02000000000000000000" pitchFamily="2" charset="0"/>
              </a:rPr>
              <a:t>-30° </a:t>
            </a:r>
            <a:r>
              <a:rPr lang="en-US" sz="1400" dirty="0" err="1" smtClean="0">
                <a:solidFill>
                  <a:prstClr val="white"/>
                </a:solidFill>
                <a:latin typeface="Roboto" panose="02000000000000000000" pitchFamily="2" charset="0"/>
                <a:ea typeface="Roboto" panose="02000000000000000000" pitchFamily="2" charset="0"/>
              </a:rPr>
              <a:t>til</a:t>
            </a:r>
            <a:r>
              <a:rPr lang="en-US" sz="1400" dirty="0" smtClean="0">
                <a:solidFill>
                  <a:prstClr val="white"/>
                </a:solidFill>
                <a:latin typeface="Roboto" panose="02000000000000000000" pitchFamily="2" charset="0"/>
                <a:ea typeface="Roboto" panose="02000000000000000000" pitchFamily="2" charset="0"/>
              </a:rPr>
              <a:t> </a:t>
            </a:r>
            <a:r>
              <a:rPr lang="en-US" sz="1400" dirty="0">
                <a:solidFill>
                  <a:prstClr val="white"/>
                </a:solidFill>
                <a:latin typeface="Roboto" panose="02000000000000000000" pitchFamily="2" charset="0"/>
                <a:ea typeface="Roboto" panose="02000000000000000000" pitchFamily="2" charset="0"/>
              </a:rPr>
              <a:t>+ 70°</a:t>
            </a:r>
          </a:p>
          <a:p>
            <a:pPr marL="285750" lvl="0" indent="-285750" fontAlgn="base">
              <a:buFont typeface="Wingdings" panose="05000000000000000000" pitchFamily="2" charset="2"/>
              <a:buChar char="ü"/>
            </a:pPr>
            <a:r>
              <a:rPr lang="en-US" sz="1400" dirty="0">
                <a:solidFill>
                  <a:prstClr val="white"/>
                </a:solidFill>
                <a:latin typeface="Roboto" panose="02000000000000000000" pitchFamily="2" charset="0"/>
                <a:ea typeface="Roboto" panose="02000000000000000000" pitchFamily="2" charset="0"/>
              </a:rPr>
              <a:t> </a:t>
            </a:r>
            <a:r>
              <a:rPr lang="en-US" sz="1400" dirty="0" err="1" smtClean="0">
                <a:solidFill>
                  <a:prstClr val="white"/>
                </a:solidFill>
                <a:latin typeface="Roboto" panose="02000000000000000000" pitchFamily="2" charset="0"/>
                <a:ea typeface="Roboto" panose="02000000000000000000" pitchFamily="2" charset="0"/>
              </a:rPr>
              <a:t>Genanvendelig</a:t>
            </a:r>
            <a:endParaRPr lang="en-US" sz="1400" dirty="0">
              <a:solidFill>
                <a:prstClr val="white"/>
              </a:solidFill>
              <a:latin typeface="Roboto" panose="02000000000000000000" pitchFamily="2" charset="0"/>
              <a:ea typeface="Roboto" panose="02000000000000000000" pitchFamily="2" charset="0"/>
            </a:endParaRPr>
          </a:p>
        </p:txBody>
      </p:sp>
      <p:sp>
        <p:nvSpPr>
          <p:cNvPr id="36" name="Rektangel 35"/>
          <p:cNvSpPr/>
          <p:nvPr/>
        </p:nvSpPr>
        <p:spPr>
          <a:xfrm>
            <a:off x="151076" y="513582"/>
            <a:ext cx="11163630" cy="1569660"/>
          </a:xfrm>
          <a:prstGeom prst="rect">
            <a:avLst/>
          </a:prstGeom>
        </p:spPr>
        <p:txBody>
          <a:bodyPr wrap="square">
            <a:spAutoFit/>
          </a:bodyPr>
          <a:lstStyle/>
          <a:p>
            <a:pPr fontAlgn="base"/>
            <a:r>
              <a:rPr lang="en-US" sz="2400" b="1" cap="all" dirty="0" smtClean="0">
                <a:solidFill>
                  <a:schemeClr val="bg1"/>
                </a:solidFill>
                <a:latin typeface="Roboto" panose="02000000000000000000" pitchFamily="2" charset="0"/>
                <a:ea typeface="Roboto" panose="02000000000000000000" pitchFamily="2" charset="0"/>
              </a:rPr>
              <a:t>FREMTIDENS MATERIALE!</a:t>
            </a:r>
          </a:p>
          <a:p>
            <a:pPr fontAlgn="base"/>
            <a:endParaRPr lang="en-US" sz="1200" i="1" cap="all" dirty="0" smtClean="0">
              <a:solidFill>
                <a:schemeClr val="bg1"/>
              </a:solidFill>
              <a:latin typeface="Roboto" panose="02000000000000000000" pitchFamily="2" charset="0"/>
              <a:ea typeface="Roboto" panose="02000000000000000000" pitchFamily="2" charset="0"/>
            </a:endParaRPr>
          </a:p>
          <a:p>
            <a:pPr fontAlgn="base"/>
            <a:r>
              <a:rPr lang="da-DK" sz="1200" i="1" dirty="0" smtClean="0">
                <a:solidFill>
                  <a:schemeClr val="bg1"/>
                </a:solidFill>
                <a:latin typeface="Roboto" panose="02000000000000000000" pitchFamily="2" charset="0"/>
                <a:ea typeface="Roboto" panose="02000000000000000000" pitchFamily="2" charset="0"/>
              </a:rPr>
              <a:t>KRAFTIGT MATERIALE MED HØJ MODSTANDSDYGTIGHED OVER FOR VARME, ILD, KEMIKALIER OG VEJRET.</a:t>
            </a:r>
          </a:p>
          <a:p>
            <a:pPr fontAlgn="base"/>
            <a:r>
              <a:rPr lang="da-DK" sz="1200" dirty="0" smtClean="0">
                <a:solidFill>
                  <a:schemeClr val="bg1"/>
                </a:solidFill>
                <a:latin typeface="Roboto" panose="02000000000000000000" pitchFamily="2" charset="0"/>
                <a:ea typeface="Roboto" panose="02000000000000000000" pitchFamily="2" charset="0"/>
              </a:rPr>
              <a:t>Takket være sin robusthed og lave vægt er komposit meget velegnet til hårde belastninger. Udover at det er solidt og robust, så er det også et ergonomisk korrekt stilladsdæk med høj bæreevne. Vores AIRSTEPS er utroligt stærke og opfylder alle krav til stilladsklasse 5 &amp; 6 og giver nye standarder inden for sikkerhed og ergonomi på byggepladsen.</a:t>
            </a:r>
            <a:endParaRPr lang="en-US" sz="1200" dirty="0">
              <a:solidFill>
                <a:schemeClr val="bg1"/>
              </a:solidFill>
              <a:latin typeface="Roboto" panose="02000000000000000000" pitchFamily="2" charset="0"/>
              <a:ea typeface="Roboto" panose="02000000000000000000" pitchFamily="2" charset="0"/>
            </a:endParaRPr>
          </a:p>
          <a:p>
            <a:pPr fontAlgn="base"/>
            <a:endParaRPr lang="en-US" sz="1200" u="sng" dirty="0" smtClean="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0165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 xmlns:a16="http://schemas.microsoft.com/office/drawing/2014/main" id="{C9847709-18CD-2143-8786-9143626D4ED4}"/>
              </a:ext>
            </a:extLst>
          </p:cNvPr>
          <p:cNvSpPr/>
          <p:nvPr/>
        </p:nvSpPr>
        <p:spPr>
          <a:xfrm>
            <a:off x="0" y="0"/>
            <a:ext cx="12192000" cy="800099"/>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E50404"/>
              </a:solidFill>
            </a:endParaRPr>
          </a:p>
        </p:txBody>
      </p:sp>
      <p:sp>
        <p:nvSpPr>
          <p:cNvPr id="13" name="Titel 1"/>
          <p:cNvSpPr>
            <a:spLocks noGrp="1"/>
          </p:cNvSpPr>
          <p:nvPr>
            <p:ph type="title"/>
          </p:nvPr>
        </p:nvSpPr>
        <p:spPr>
          <a:xfrm>
            <a:off x="723901" y="0"/>
            <a:ext cx="10517731" cy="800099"/>
          </a:xfrm>
        </p:spPr>
        <p:txBody>
          <a:bodyPr>
            <a:normAutofit/>
          </a:bodyPr>
          <a:lstStyle/>
          <a:p>
            <a:pPr algn="ctr"/>
            <a:r>
              <a:rPr lang="da-DK" sz="2800" i="1" dirty="0" smtClean="0">
                <a:solidFill>
                  <a:schemeClr val="bg1"/>
                </a:solidFill>
                <a:latin typeface="Roboto" panose="02000000000000000000" pitchFamily="2" charset="0"/>
                <a:ea typeface="Roboto" panose="02000000000000000000" pitchFamily="2" charset="0"/>
              </a:rPr>
              <a:t>Innovativ stilladsplatform fremstillet af </a:t>
            </a:r>
            <a:r>
              <a:rPr lang="da-DK" sz="2800" i="1" dirty="0" smtClean="0">
                <a:solidFill>
                  <a:schemeClr val="bg1"/>
                </a:solidFill>
                <a:latin typeface="Roboto" panose="02000000000000000000" pitchFamily="2" charset="0"/>
                <a:ea typeface="Roboto" panose="02000000000000000000" pitchFamily="2" charset="0"/>
              </a:rPr>
              <a:t>kompositmateriale</a:t>
            </a:r>
            <a:r>
              <a:rPr lang="da-DK" sz="2800" i="1" dirty="0" smtClean="0">
                <a:solidFill>
                  <a:schemeClr val="bg1"/>
                </a:solidFill>
                <a:latin typeface="Roboto" panose="02000000000000000000" pitchFamily="2" charset="0"/>
                <a:ea typeface="Roboto" panose="02000000000000000000" pitchFamily="2" charset="0"/>
              </a:rPr>
              <a:t>!</a:t>
            </a:r>
            <a:endParaRPr lang="da-DK" sz="2800" i="1" dirty="0">
              <a:solidFill>
                <a:schemeClr val="bg1"/>
              </a:solidFill>
              <a:latin typeface="Roboto" panose="02000000000000000000" pitchFamily="2" charset="0"/>
              <a:ea typeface="Roboto" panose="02000000000000000000" pitchFamily="2" charset="0"/>
            </a:endParaRPr>
          </a:p>
        </p:txBody>
      </p:sp>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r="23517"/>
          <a:stretch/>
        </p:blipFill>
        <p:spPr>
          <a:xfrm>
            <a:off x="6302383" y="1373826"/>
            <a:ext cx="5688993" cy="4958851"/>
          </a:xfrm>
          <a:prstGeom prst="rect">
            <a:avLst/>
          </a:prstGeom>
          <a:ln>
            <a:noFill/>
          </a:ln>
          <a:effectLst>
            <a:outerShdw blurRad="292100" dist="139700" dir="2700000" algn="tl" rotWithShape="0">
              <a:srgbClr val="333333">
                <a:alpha val="65000"/>
              </a:srgbClr>
            </a:outerShdw>
          </a:effectLst>
        </p:spPr>
      </p:pic>
      <p:sp>
        <p:nvSpPr>
          <p:cNvPr id="6" name="Titel 1"/>
          <p:cNvSpPr txBox="1">
            <a:spLocks/>
          </p:cNvSpPr>
          <p:nvPr/>
        </p:nvSpPr>
        <p:spPr>
          <a:xfrm>
            <a:off x="131805" y="752760"/>
            <a:ext cx="6038774" cy="438083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200" b="1" dirty="0">
                <a:latin typeface="Roboto" panose="02000000000000000000" pitchFamily="2" charset="0"/>
                <a:ea typeface="Roboto" panose="02000000000000000000" pitchFamily="2" charset="0"/>
              </a:rPr>
              <a:t>Hvilke fordele giver AIRSTEPS dig og dine medarbejdere på byggepladsen</a:t>
            </a:r>
            <a:r>
              <a:rPr lang="da-DK" sz="2200" b="1" dirty="0" smtClean="0">
                <a:latin typeface="Roboto" panose="02000000000000000000" pitchFamily="2" charset="0"/>
                <a:ea typeface="Roboto" panose="02000000000000000000" pitchFamily="2" charset="0"/>
              </a:rPr>
              <a:t>?</a:t>
            </a:r>
          </a:p>
          <a:p>
            <a:endParaRPr lang="en-US" sz="1600" b="1" dirty="0" smtClean="0">
              <a:latin typeface="Roboto" panose="02000000000000000000" pitchFamily="2" charset="0"/>
              <a:ea typeface="Roboto" panose="02000000000000000000" pitchFamily="2" charset="0"/>
            </a:endParaRPr>
          </a:p>
          <a:p>
            <a:pPr marL="171450" lvl="0" indent="-171450">
              <a:lnSpc>
                <a:spcPct val="100000"/>
              </a:lnSpc>
              <a:spcBef>
                <a:spcPts val="0"/>
              </a:spcBef>
              <a:buFont typeface="Wingdings" panose="05000000000000000000" pitchFamily="2" charset="2"/>
              <a:buChar char="ü"/>
            </a:pPr>
            <a:r>
              <a:rPr lang="da-DK" sz="1100" b="1" dirty="0" smtClean="0">
                <a:solidFill>
                  <a:prstClr val="black"/>
                </a:solidFill>
                <a:latin typeface="Roboto" panose="02000000000000000000" pitchFamily="2" charset="0"/>
                <a:ea typeface="Roboto" panose="02000000000000000000" pitchFamily="2" charset="0"/>
                <a:cs typeface="+mn-cs"/>
              </a:rPr>
              <a:t>Ergonomiske fordele </a:t>
            </a:r>
            <a:r>
              <a:rPr lang="da-DK" sz="1100" dirty="0" smtClean="0">
                <a:solidFill>
                  <a:prstClr val="black"/>
                </a:solidFill>
                <a:latin typeface="Roboto" panose="02000000000000000000" pitchFamily="2" charset="0"/>
                <a:ea typeface="Roboto" panose="02000000000000000000" pitchFamily="2" charset="0"/>
                <a:cs typeface="+mn-cs"/>
                <a:sym typeface="Wingdings" panose="05000000000000000000" pitchFamily="2" charset="2"/>
              </a:rPr>
              <a:t> </a:t>
            </a:r>
            <a:r>
              <a:rPr lang="da-DK" sz="1100" dirty="0" smtClean="0">
                <a:solidFill>
                  <a:prstClr val="black"/>
                </a:solidFill>
                <a:latin typeface="Roboto" panose="02000000000000000000" pitchFamily="2" charset="0"/>
                <a:ea typeface="Roboto" panose="02000000000000000000" pitchFamily="2" charset="0"/>
              </a:rPr>
              <a:t>Den </a:t>
            </a:r>
            <a:r>
              <a:rPr lang="da-DK" sz="1100" dirty="0">
                <a:solidFill>
                  <a:prstClr val="black"/>
                </a:solidFill>
                <a:latin typeface="Roboto" panose="02000000000000000000" pitchFamily="2" charset="0"/>
                <a:ea typeface="Roboto" panose="02000000000000000000" pitchFamily="2" charset="0"/>
              </a:rPr>
              <a:t>lave vægt reducerer risikoen for skader. </a:t>
            </a:r>
            <a:r>
              <a:rPr lang="da-DK" sz="1100" dirty="0" smtClean="0">
                <a:solidFill>
                  <a:prstClr val="black"/>
                </a:solidFill>
                <a:latin typeface="Roboto" panose="02000000000000000000" pitchFamily="2" charset="0"/>
                <a:ea typeface="Roboto" panose="02000000000000000000" pitchFamily="2" charset="0"/>
              </a:rPr>
              <a:t>Stilladsarbejderes kroppe er </a:t>
            </a:r>
            <a:r>
              <a:rPr lang="da-DK" sz="1100" dirty="0">
                <a:solidFill>
                  <a:prstClr val="black"/>
                </a:solidFill>
                <a:latin typeface="Roboto" panose="02000000000000000000" pitchFamily="2" charset="0"/>
                <a:ea typeface="Roboto" panose="02000000000000000000" pitchFamily="2" charset="0"/>
              </a:rPr>
              <a:t>under </a:t>
            </a:r>
            <a:r>
              <a:rPr lang="da-DK" sz="1100" dirty="0" smtClean="0">
                <a:solidFill>
                  <a:prstClr val="black"/>
                </a:solidFill>
                <a:latin typeface="Roboto" panose="02000000000000000000" pitchFamily="2" charset="0"/>
                <a:ea typeface="Roboto" panose="02000000000000000000" pitchFamily="2" charset="0"/>
              </a:rPr>
              <a:t>meget belastning </a:t>
            </a:r>
            <a:r>
              <a:rPr lang="da-DK" sz="1100" dirty="0">
                <a:solidFill>
                  <a:prstClr val="black"/>
                </a:solidFill>
                <a:latin typeface="Roboto" panose="02000000000000000000" pitchFamily="2" charset="0"/>
                <a:ea typeface="Roboto" panose="02000000000000000000" pitchFamily="2" charset="0"/>
              </a:rPr>
              <a:t>på grund af de mange tunge komponenter, </a:t>
            </a:r>
            <a:r>
              <a:rPr lang="da-DK" sz="1100" dirty="0" smtClean="0">
                <a:solidFill>
                  <a:prstClr val="black"/>
                </a:solidFill>
                <a:latin typeface="Roboto" panose="02000000000000000000" pitchFamily="2" charset="0"/>
                <a:ea typeface="Roboto" panose="02000000000000000000" pitchFamily="2" charset="0"/>
              </a:rPr>
              <a:t>som de skal løfte </a:t>
            </a:r>
            <a:r>
              <a:rPr lang="da-DK" sz="1100" dirty="0">
                <a:solidFill>
                  <a:prstClr val="black"/>
                </a:solidFill>
                <a:latin typeface="Roboto" panose="02000000000000000000" pitchFamily="2" charset="0"/>
                <a:ea typeface="Roboto" panose="02000000000000000000" pitchFamily="2" charset="0"/>
              </a:rPr>
              <a:t>og </a:t>
            </a:r>
            <a:r>
              <a:rPr lang="da-DK" sz="1100" dirty="0" smtClean="0">
                <a:solidFill>
                  <a:prstClr val="black"/>
                </a:solidFill>
                <a:latin typeface="Roboto" panose="02000000000000000000" pitchFamily="2" charset="0"/>
                <a:ea typeface="Roboto" panose="02000000000000000000" pitchFamily="2" charset="0"/>
              </a:rPr>
              <a:t>installere på daglig basis.</a:t>
            </a:r>
          </a:p>
          <a:p>
            <a:pPr marL="171450" lvl="0" indent="-171450">
              <a:lnSpc>
                <a:spcPct val="100000"/>
              </a:lnSpc>
              <a:spcBef>
                <a:spcPts val="0"/>
              </a:spcBef>
              <a:buFont typeface="Wingdings" panose="05000000000000000000" pitchFamily="2" charset="2"/>
              <a:buChar char="ü"/>
            </a:pPr>
            <a:endParaRPr lang="da-DK" sz="1100" dirty="0" smtClean="0">
              <a:solidFill>
                <a:prstClr val="black"/>
              </a:solidFill>
              <a:latin typeface="Roboto" panose="02000000000000000000" pitchFamily="2" charset="0"/>
              <a:ea typeface="Roboto" panose="02000000000000000000" pitchFamily="2" charset="0"/>
              <a:cs typeface="+mn-cs"/>
              <a:sym typeface="Wingdings" panose="05000000000000000000" pitchFamily="2" charset="2"/>
            </a:endParaRPr>
          </a:p>
          <a:p>
            <a:pPr marL="171450" lvl="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rPr>
              <a:t>Skridsikker overflade </a:t>
            </a:r>
            <a:r>
              <a:rPr lang="da-DK" sz="1100" dirty="0" smtClean="0">
                <a:latin typeface="Roboto" panose="02000000000000000000" pitchFamily="2" charset="0"/>
                <a:ea typeface="Roboto" panose="02000000000000000000" pitchFamily="2" charset="0"/>
                <a:sym typeface="Wingdings" panose="05000000000000000000" pitchFamily="2" charset="2"/>
              </a:rPr>
              <a:t> </a:t>
            </a:r>
            <a:r>
              <a:rPr lang="da-DK" sz="1100" dirty="0">
                <a:latin typeface="Roboto" panose="02000000000000000000" pitchFamily="2" charset="0"/>
                <a:ea typeface="Roboto" panose="02000000000000000000" pitchFamily="2" charset="0"/>
                <a:sym typeface="Wingdings" panose="05000000000000000000" pitchFamily="2" charset="2"/>
              </a:rPr>
              <a:t>Giver ekstra sikkerhedsfordele. Brugeren føler sig mere </a:t>
            </a:r>
            <a:r>
              <a:rPr lang="da-DK" sz="1100" dirty="0" smtClean="0">
                <a:latin typeface="Roboto" panose="02000000000000000000" pitchFamily="2" charset="0"/>
                <a:ea typeface="Roboto" panose="02000000000000000000" pitchFamily="2" charset="0"/>
                <a:sym typeface="Wingdings" panose="05000000000000000000" pitchFamily="2" charset="2"/>
              </a:rPr>
              <a:t>sikker på fødderne og </a:t>
            </a:r>
            <a:r>
              <a:rPr lang="da-DK" sz="1100" dirty="0">
                <a:latin typeface="Roboto" panose="02000000000000000000" pitchFamily="2" charset="0"/>
                <a:ea typeface="Roboto" panose="02000000000000000000" pitchFamily="2" charset="0"/>
                <a:sym typeface="Wingdings" panose="05000000000000000000" pitchFamily="2" charset="2"/>
              </a:rPr>
              <a:t>arbejder </a:t>
            </a:r>
            <a:r>
              <a:rPr lang="da-DK" sz="1100" dirty="0" smtClean="0">
                <a:latin typeface="Roboto" panose="02000000000000000000" pitchFamily="2" charset="0"/>
                <a:ea typeface="Roboto" panose="02000000000000000000" pitchFamily="2" charset="0"/>
                <a:sym typeface="Wingdings" panose="05000000000000000000" pitchFamily="2" charset="2"/>
              </a:rPr>
              <a:t>dermed mere </a:t>
            </a:r>
            <a:r>
              <a:rPr lang="da-DK" sz="1100" dirty="0">
                <a:latin typeface="Roboto" panose="02000000000000000000" pitchFamily="2" charset="0"/>
                <a:ea typeface="Roboto" panose="02000000000000000000" pitchFamily="2" charset="0"/>
                <a:sym typeface="Wingdings" panose="05000000000000000000" pitchFamily="2" charset="2"/>
              </a:rPr>
              <a:t>produktivt</a:t>
            </a:r>
            <a:r>
              <a:rPr lang="da-DK" sz="1100" dirty="0" smtClean="0">
                <a:latin typeface="Roboto" panose="02000000000000000000" pitchFamily="2" charset="0"/>
                <a:ea typeface="Roboto" panose="02000000000000000000" pitchFamily="2" charset="0"/>
                <a:sym typeface="Wingdings" panose="05000000000000000000" pitchFamily="2" charset="2"/>
              </a:rPr>
              <a:t>.</a:t>
            </a:r>
          </a:p>
          <a:p>
            <a:pPr lvl="0">
              <a:lnSpc>
                <a:spcPct val="100000"/>
              </a:lnSpc>
              <a:spcBef>
                <a:spcPts val="0"/>
              </a:spcBef>
            </a:pPr>
            <a:endParaRPr lang="da-DK" sz="1100" dirty="0" smtClean="0">
              <a:latin typeface="Roboto" panose="02000000000000000000" pitchFamily="2" charset="0"/>
              <a:ea typeface="Roboto" panose="02000000000000000000" pitchFamily="2" charset="0"/>
              <a:sym typeface="Wingdings" panose="05000000000000000000" pitchFamily="2" charset="2"/>
            </a:endParaRPr>
          </a:p>
          <a:p>
            <a:pPr marL="171450" lvl="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sym typeface="Wingdings" panose="05000000000000000000" pitchFamily="2" charset="2"/>
              </a:rPr>
              <a:t>Brandsikker (UL95 V-0) </a:t>
            </a:r>
            <a:r>
              <a:rPr lang="da-DK" sz="1100" dirty="0" smtClean="0">
                <a:latin typeface="Roboto" panose="02000000000000000000" pitchFamily="2" charset="0"/>
                <a:ea typeface="Roboto" panose="02000000000000000000" pitchFamily="2" charset="0"/>
                <a:sym typeface="Wingdings" panose="05000000000000000000" pitchFamily="2" charset="2"/>
              </a:rPr>
              <a:t> Kompositmaterialet forhindrer brand i at sprede sig.</a:t>
            </a:r>
          </a:p>
          <a:p>
            <a:pPr lvl="0">
              <a:lnSpc>
                <a:spcPct val="100000"/>
              </a:lnSpc>
              <a:spcBef>
                <a:spcPts val="0"/>
              </a:spcBef>
            </a:pPr>
            <a:endParaRPr lang="da-DK" sz="1100" dirty="0" smtClean="0">
              <a:latin typeface="Roboto" panose="02000000000000000000" pitchFamily="2" charset="0"/>
              <a:ea typeface="Roboto" panose="02000000000000000000" pitchFamily="2" charset="0"/>
              <a:sym typeface="Wingdings" panose="05000000000000000000" pitchFamily="2" charset="2"/>
            </a:endParaRPr>
          </a:p>
          <a:p>
            <a:pPr marL="171450" lvl="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sym typeface="Wingdings" panose="05000000000000000000" pitchFamily="2" charset="2"/>
              </a:rPr>
              <a:t>Syre og base resistent</a:t>
            </a:r>
            <a:r>
              <a:rPr lang="da-DK" sz="1100" dirty="0" smtClean="0">
                <a:latin typeface="Roboto" panose="02000000000000000000" pitchFamily="2" charset="0"/>
                <a:ea typeface="Roboto" panose="02000000000000000000" pitchFamily="2" charset="0"/>
                <a:sym typeface="Wingdings" panose="05000000000000000000" pitchFamily="2" charset="2"/>
              </a:rPr>
              <a:t>  Forlænger produktets levetid.</a:t>
            </a:r>
          </a:p>
          <a:p>
            <a:pPr lvl="0">
              <a:lnSpc>
                <a:spcPct val="100000"/>
              </a:lnSpc>
              <a:spcBef>
                <a:spcPts val="0"/>
              </a:spcBef>
            </a:pPr>
            <a:endParaRPr lang="da-DK" sz="1100" dirty="0" smtClean="0">
              <a:latin typeface="Roboto" panose="02000000000000000000" pitchFamily="2" charset="0"/>
              <a:ea typeface="Roboto" panose="02000000000000000000" pitchFamily="2" charset="0"/>
              <a:sym typeface="Wingdings" panose="05000000000000000000" pitchFamily="2" charset="2"/>
            </a:endParaRPr>
          </a:p>
          <a:p>
            <a:pPr marL="17145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sym typeface="Wingdings" panose="05000000000000000000" pitchFamily="2" charset="2"/>
              </a:rPr>
              <a:t>Optager ikke vand </a:t>
            </a:r>
            <a:r>
              <a:rPr lang="en-US" sz="1100" dirty="0" smtClean="0">
                <a:latin typeface="Roboto" panose="02000000000000000000" pitchFamily="2" charset="0"/>
                <a:ea typeface="Roboto" panose="02000000000000000000" pitchFamily="2" charset="0"/>
                <a:sym typeface="Wingdings" panose="05000000000000000000" pitchFamily="2" charset="2"/>
              </a:rPr>
              <a:t> </a:t>
            </a:r>
            <a:r>
              <a:rPr lang="da-DK" sz="1100" dirty="0">
                <a:latin typeface="Roboto" panose="02000000000000000000" pitchFamily="2" charset="0"/>
                <a:ea typeface="Roboto" panose="02000000000000000000" pitchFamily="2" charset="0"/>
                <a:sym typeface="Wingdings" panose="05000000000000000000" pitchFamily="2" charset="2"/>
              </a:rPr>
              <a:t>AIRSTEPS holder sin vægt uanset vejret. (f.eks. dæk produceret i træ bliver tungere i regnvejr</a:t>
            </a:r>
            <a:r>
              <a:rPr lang="da-DK" sz="1100" dirty="0" smtClean="0">
                <a:latin typeface="Roboto" panose="02000000000000000000" pitchFamily="2" charset="0"/>
                <a:ea typeface="Roboto" panose="02000000000000000000" pitchFamily="2" charset="0"/>
                <a:sym typeface="Wingdings" panose="05000000000000000000" pitchFamily="2" charset="2"/>
              </a:rPr>
              <a:t>).</a:t>
            </a:r>
          </a:p>
          <a:p>
            <a:pPr>
              <a:lnSpc>
                <a:spcPct val="100000"/>
              </a:lnSpc>
              <a:spcBef>
                <a:spcPts val="0"/>
              </a:spcBef>
            </a:pPr>
            <a:endParaRPr lang="da-DK" sz="1100" dirty="0" smtClean="0">
              <a:latin typeface="Roboto" panose="02000000000000000000" pitchFamily="2" charset="0"/>
              <a:ea typeface="Roboto" panose="02000000000000000000" pitchFamily="2" charset="0"/>
              <a:sym typeface="Wingdings" panose="05000000000000000000" pitchFamily="2" charset="2"/>
            </a:endParaRPr>
          </a:p>
          <a:p>
            <a:pPr marL="171450" lvl="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rPr>
              <a:t>AIRSTEPS lave vægt </a:t>
            </a:r>
            <a:r>
              <a:rPr lang="da-DK" sz="1100" dirty="0" smtClean="0">
                <a:latin typeface="Roboto" panose="02000000000000000000" pitchFamily="2" charset="0"/>
                <a:ea typeface="Roboto" panose="02000000000000000000" pitchFamily="2" charset="0"/>
                <a:sym typeface="Wingdings" panose="05000000000000000000" pitchFamily="2" charset="2"/>
              </a:rPr>
              <a:t> </a:t>
            </a:r>
            <a:r>
              <a:rPr lang="da-DK" sz="1100" dirty="0">
                <a:latin typeface="Roboto" panose="02000000000000000000" pitchFamily="2" charset="0"/>
                <a:ea typeface="Roboto" panose="02000000000000000000" pitchFamily="2" charset="0"/>
                <a:sym typeface="Wingdings" panose="05000000000000000000" pitchFamily="2" charset="2"/>
              </a:rPr>
              <a:t>Fremskynder montering og </a:t>
            </a:r>
            <a:r>
              <a:rPr lang="da-DK" sz="1100" dirty="0" smtClean="0">
                <a:latin typeface="Roboto" panose="02000000000000000000" pitchFamily="2" charset="0"/>
                <a:ea typeface="Roboto" panose="02000000000000000000" pitchFamily="2" charset="0"/>
                <a:sym typeface="Wingdings" panose="05000000000000000000" pitchFamily="2" charset="2"/>
              </a:rPr>
              <a:t>demontering </a:t>
            </a:r>
            <a:r>
              <a:rPr lang="da-DK" sz="1100" dirty="0">
                <a:latin typeface="Roboto" panose="02000000000000000000" pitchFamily="2" charset="0"/>
                <a:ea typeface="Roboto" panose="02000000000000000000" pitchFamily="2" charset="0"/>
                <a:sym typeface="Wingdings" panose="05000000000000000000" pitchFamily="2" charset="2"/>
              </a:rPr>
              <a:t>hvilket maksimerer produktiviteten</a:t>
            </a:r>
            <a:r>
              <a:rPr lang="da-DK" sz="1100" dirty="0" smtClean="0">
                <a:latin typeface="Roboto" panose="02000000000000000000" pitchFamily="2" charset="0"/>
                <a:ea typeface="Roboto" panose="02000000000000000000" pitchFamily="2" charset="0"/>
                <a:sym typeface="Wingdings" panose="05000000000000000000" pitchFamily="2" charset="2"/>
              </a:rPr>
              <a:t>.</a:t>
            </a:r>
          </a:p>
          <a:p>
            <a:pPr marL="171450" lvl="0" indent="-171450">
              <a:lnSpc>
                <a:spcPct val="100000"/>
              </a:lnSpc>
              <a:spcBef>
                <a:spcPts val="0"/>
              </a:spcBef>
              <a:buFont typeface="Wingdings" panose="05000000000000000000" pitchFamily="2" charset="2"/>
              <a:buChar char="ü"/>
            </a:pPr>
            <a:endParaRPr lang="da-DK" sz="1100" dirty="0" smtClean="0">
              <a:latin typeface="Roboto" panose="02000000000000000000" pitchFamily="2" charset="0"/>
              <a:ea typeface="Roboto" panose="02000000000000000000" pitchFamily="2" charset="0"/>
              <a:sym typeface="Wingdings" panose="05000000000000000000" pitchFamily="2" charset="2"/>
            </a:endParaRPr>
          </a:p>
          <a:p>
            <a:pPr marL="17145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sym typeface="Wingdings" panose="05000000000000000000" pitchFamily="2" charset="2"/>
              </a:rPr>
              <a:t>Ekstremt stærk og en belastningskapacitet på klasse 6 </a:t>
            </a:r>
            <a:r>
              <a:rPr lang="da-DK" sz="1100" dirty="0">
                <a:latin typeface="Roboto" panose="02000000000000000000" pitchFamily="2" charset="0"/>
                <a:ea typeface="Roboto" panose="02000000000000000000" pitchFamily="2" charset="0"/>
                <a:sym typeface="Wingdings" panose="05000000000000000000" pitchFamily="2" charset="2"/>
              </a:rPr>
              <a:t> Giver øget alsidighed som stilladssystem og gør det muligt at bruge </a:t>
            </a:r>
            <a:r>
              <a:rPr lang="da-DK" sz="1100" dirty="0" smtClean="0">
                <a:latin typeface="Roboto" panose="02000000000000000000" pitchFamily="2" charset="0"/>
                <a:ea typeface="Roboto" panose="02000000000000000000" pitchFamily="2" charset="0"/>
                <a:sym typeface="Wingdings" panose="05000000000000000000" pitchFamily="2" charset="2"/>
              </a:rPr>
              <a:t>i </a:t>
            </a:r>
            <a:r>
              <a:rPr lang="da-DK" sz="1100" dirty="0">
                <a:latin typeface="Roboto" panose="02000000000000000000" pitchFamily="2" charset="0"/>
                <a:ea typeface="Roboto" panose="02000000000000000000" pitchFamily="2" charset="0"/>
                <a:sym typeface="Wingdings" panose="05000000000000000000" pitchFamily="2" charset="2"/>
              </a:rPr>
              <a:t>mange </a:t>
            </a:r>
            <a:r>
              <a:rPr lang="da-DK" sz="1100" dirty="0" smtClean="0">
                <a:latin typeface="Roboto" panose="02000000000000000000" pitchFamily="2" charset="0"/>
                <a:ea typeface="Roboto" panose="02000000000000000000" pitchFamily="2" charset="0"/>
                <a:sym typeface="Wingdings" panose="05000000000000000000" pitchFamily="2" charset="2"/>
              </a:rPr>
              <a:t>industrisektorer.</a:t>
            </a:r>
          </a:p>
          <a:p>
            <a:pPr marL="171450" indent="-171450">
              <a:lnSpc>
                <a:spcPct val="100000"/>
              </a:lnSpc>
              <a:spcBef>
                <a:spcPts val="0"/>
              </a:spcBef>
              <a:buFont typeface="Wingdings" panose="05000000000000000000" pitchFamily="2" charset="2"/>
              <a:buChar char="ü"/>
            </a:pPr>
            <a:endParaRPr lang="da-DK" sz="1100" dirty="0" smtClean="0">
              <a:latin typeface="Roboto" panose="02000000000000000000" pitchFamily="2" charset="0"/>
              <a:ea typeface="Roboto" panose="02000000000000000000" pitchFamily="2" charset="0"/>
            </a:endParaRPr>
          </a:p>
          <a:p>
            <a:pPr marL="171450" indent="-171450">
              <a:lnSpc>
                <a:spcPct val="100000"/>
              </a:lnSpc>
              <a:spcBef>
                <a:spcPts val="0"/>
              </a:spcBef>
              <a:buFont typeface="Wingdings" panose="05000000000000000000" pitchFamily="2" charset="2"/>
              <a:buChar char="ü"/>
            </a:pPr>
            <a:r>
              <a:rPr lang="da-DK" sz="1100" b="1" dirty="0" smtClean="0">
                <a:latin typeface="Roboto" panose="02000000000000000000" pitchFamily="2" charset="0"/>
                <a:ea typeface="Roboto" panose="02000000000000000000" pitchFamily="2" charset="0"/>
              </a:rPr>
              <a:t>Kan produceres i egen farve og med eget logo </a:t>
            </a:r>
            <a:r>
              <a:rPr lang="da-DK" sz="1100" dirty="0" smtClean="0">
                <a:latin typeface="Roboto" panose="02000000000000000000" pitchFamily="2" charset="0"/>
                <a:ea typeface="Roboto" panose="02000000000000000000" pitchFamily="2" charset="0"/>
                <a:sym typeface="Wingdings" panose="05000000000000000000" pitchFamily="2" charset="2"/>
              </a:rPr>
              <a:t> Reducerer </a:t>
            </a:r>
            <a:r>
              <a:rPr lang="da-DK" sz="1100" dirty="0">
                <a:latin typeface="Roboto" panose="02000000000000000000" pitchFamily="2" charset="0"/>
                <a:ea typeface="Roboto" panose="02000000000000000000" pitchFamily="2" charset="0"/>
                <a:sym typeface="Wingdings" panose="05000000000000000000" pitchFamily="2" charset="2"/>
              </a:rPr>
              <a:t>risikoen for tyveri på </a:t>
            </a:r>
            <a:r>
              <a:rPr lang="da-DK" sz="1100" dirty="0" smtClean="0">
                <a:latin typeface="Roboto" panose="02000000000000000000" pitchFamily="2" charset="0"/>
                <a:ea typeface="Roboto" panose="02000000000000000000" pitchFamily="2" charset="0"/>
                <a:sym typeface="Wingdings" panose="05000000000000000000" pitchFamily="2" charset="2"/>
              </a:rPr>
              <a:t>byggepladsen</a:t>
            </a:r>
            <a:r>
              <a:rPr lang="da-DK" sz="1100" dirty="0">
                <a:latin typeface="Roboto" panose="02000000000000000000" pitchFamily="2" charset="0"/>
                <a:ea typeface="Roboto" panose="02000000000000000000" pitchFamily="2" charset="0"/>
                <a:sym typeface="Wingdings" panose="05000000000000000000" pitchFamily="2" charset="2"/>
              </a:rPr>
              <a:t>.</a:t>
            </a:r>
            <a:endParaRPr lang="en-US" sz="1100" dirty="0">
              <a:latin typeface="Roboto" panose="02000000000000000000" pitchFamily="2" charset="0"/>
              <a:ea typeface="Roboto" panose="02000000000000000000" pitchFamily="2" charset="0"/>
              <a:sym typeface="Wingdings" panose="05000000000000000000" pitchFamily="2" charset="2"/>
            </a:endParaRPr>
          </a:p>
        </p:txBody>
      </p:sp>
      <p:pic>
        <p:nvPicPr>
          <p:cNvPr id="8" name="Billede 7"/>
          <p:cNvPicPr>
            <a:picLocks noChangeAspect="1"/>
          </p:cNvPicPr>
          <p:nvPr/>
        </p:nvPicPr>
        <p:blipFill rotWithShape="1">
          <a:blip r:embed="rId3"/>
          <a:srcRect r="15771" b="29275"/>
          <a:stretch/>
        </p:blipFill>
        <p:spPr>
          <a:xfrm>
            <a:off x="2363395" y="5134897"/>
            <a:ext cx="1665165" cy="1575785"/>
          </a:xfrm>
          <a:prstGeom prst="rect">
            <a:avLst/>
          </a:prstGeom>
          <a:ln>
            <a:noFill/>
          </a:ln>
          <a:effectLst>
            <a:outerShdw blurRad="292100" dist="139700" dir="2700000" algn="tl" rotWithShape="0">
              <a:srgbClr val="333333">
                <a:alpha val="65000"/>
              </a:srgbClr>
            </a:outerShdw>
          </a:effectLst>
        </p:spPr>
      </p:pic>
      <p:pic>
        <p:nvPicPr>
          <p:cNvPr id="9" name="Billede 8"/>
          <p:cNvPicPr>
            <a:picLocks noChangeAspect="1"/>
          </p:cNvPicPr>
          <p:nvPr/>
        </p:nvPicPr>
        <p:blipFill rotWithShape="1">
          <a:blip r:embed="rId4" cstate="print">
            <a:extLst>
              <a:ext uri="{28A0092B-C50C-407E-A947-70E740481C1C}">
                <a14:useLocalDpi xmlns:a14="http://schemas.microsoft.com/office/drawing/2010/main" val="0"/>
              </a:ext>
            </a:extLst>
          </a:blip>
          <a:srcRect l="9406" t="40468" r="17659" b="36413"/>
          <a:stretch/>
        </p:blipFill>
        <p:spPr>
          <a:xfrm>
            <a:off x="4232942" y="5954672"/>
            <a:ext cx="1796465" cy="756010"/>
          </a:xfrm>
          <a:prstGeom prst="rect">
            <a:avLst/>
          </a:prstGeom>
          <a:ln>
            <a:noFill/>
          </a:ln>
          <a:effectLst>
            <a:outerShdw blurRad="292100" dist="139700" dir="2700000" algn="tl" rotWithShape="0">
              <a:srgbClr val="333333">
                <a:alpha val="65000"/>
              </a:srgbClr>
            </a:outerShdw>
          </a:effectLst>
        </p:spPr>
      </p:pic>
      <p:pic>
        <p:nvPicPr>
          <p:cNvPr id="3" name="Billede 2"/>
          <p:cNvPicPr>
            <a:picLocks noChangeAspect="1"/>
          </p:cNvPicPr>
          <p:nvPr/>
        </p:nvPicPr>
        <p:blipFill>
          <a:blip r:embed="rId5"/>
          <a:stretch>
            <a:fillRect/>
          </a:stretch>
        </p:blipFill>
        <p:spPr>
          <a:xfrm>
            <a:off x="195014" y="5262585"/>
            <a:ext cx="2027209" cy="1244953"/>
          </a:xfrm>
          <a:prstGeom prst="rect">
            <a:avLst/>
          </a:prstGeom>
          <a:ln>
            <a:noFill/>
          </a:ln>
          <a:effectLst>
            <a:outerShdw blurRad="292100" dist="139700" dir="2700000" algn="tl" rotWithShape="0">
              <a:srgbClr val="333333">
                <a:alpha val="65000"/>
              </a:srgbClr>
            </a:outerShdw>
          </a:effectLst>
        </p:spPr>
      </p:pic>
      <p:pic>
        <p:nvPicPr>
          <p:cNvPr id="5" name="Billede 4"/>
          <p:cNvPicPr>
            <a:picLocks noChangeAspect="1"/>
          </p:cNvPicPr>
          <p:nvPr/>
        </p:nvPicPr>
        <p:blipFill>
          <a:blip r:embed="rId6"/>
          <a:stretch>
            <a:fillRect/>
          </a:stretch>
        </p:blipFill>
        <p:spPr>
          <a:xfrm>
            <a:off x="4232942" y="5133599"/>
            <a:ext cx="1796465" cy="751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0489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 xmlns:a16="http://schemas.microsoft.com/office/drawing/2014/main" id="{C9847709-18CD-2143-8786-9143626D4ED4}"/>
              </a:ext>
            </a:extLst>
          </p:cNvPr>
          <p:cNvSpPr/>
          <p:nvPr/>
        </p:nvSpPr>
        <p:spPr>
          <a:xfrm>
            <a:off x="-88232" y="1"/>
            <a:ext cx="12280232" cy="6858000"/>
          </a:xfrm>
          <a:prstGeom prst="rect">
            <a:avLst/>
          </a:prstGeom>
          <a:solidFill>
            <a:srgbClr val="D7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E50404"/>
              </a:solidFill>
            </a:endParaRPr>
          </a:p>
        </p:txBody>
      </p:sp>
      <p:pic>
        <p:nvPicPr>
          <p:cNvPr id="8" name="Bille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287" y="2219800"/>
            <a:ext cx="3031029" cy="1001949"/>
          </a:xfrm>
          <a:prstGeom prst="rect">
            <a:avLst/>
          </a:prstGeom>
        </p:spPr>
      </p:pic>
      <p:pic>
        <p:nvPicPr>
          <p:cNvPr id="2" name="Billede 1"/>
          <p:cNvPicPr>
            <a:picLocks noChangeAspect="1"/>
          </p:cNvPicPr>
          <p:nvPr/>
        </p:nvPicPr>
        <p:blipFill>
          <a:blip r:embed="rId3"/>
          <a:stretch>
            <a:fillRect/>
          </a:stretch>
        </p:blipFill>
        <p:spPr>
          <a:xfrm>
            <a:off x="5108230" y="594632"/>
            <a:ext cx="6913433" cy="3920283"/>
          </a:xfrm>
          <a:prstGeom prst="rect">
            <a:avLst/>
          </a:prstGeom>
          <a:ln>
            <a:noFill/>
          </a:ln>
          <a:effectLst>
            <a:softEdge rad="112500"/>
          </a:effectLst>
        </p:spPr>
      </p:pic>
      <p:pic>
        <p:nvPicPr>
          <p:cNvPr id="7" name="Billede 6"/>
          <p:cNvPicPr>
            <a:picLocks noChangeAspect="1"/>
          </p:cNvPicPr>
          <p:nvPr/>
        </p:nvPicPr>
        <p:blipFill>
          <a:blip r:embed="rId4"/>
          <a:stretch>
            <a:fillRect/>
          </a:stretch>
        </p:blipFill>
        <p:spPr>
          <a:xfrm>
            <a:off x="373887" y="3647937"/>
            <a:ext cx="5883457" cy="3154337"/>
          </a:xfrm>
          <a:prstGeom prst="rect">
            <a:avLst/>
          </a:prstGeom>
        </p:spPr>
      </p:pic>
      <p:pic>
        <p:nvPicPr>
          <p:cNvPr id="9" name="Billede 8"/>
          <p:cNvPicPr>
            <a:picLocks noChangeAspect="1"/>
          </p:cNvPicPr>
          <p:nvPr/>
        </p:nvPicPr>
        <p:blipFill>
          <a:blip r:embed="rId5"/>
          <a:stretch>
            <a:fillRect/>
          </a:stretch>
        </p:blipFill>
        <p:spPr>
          <a:xfrm>
            <a:off x="182766" y="601921"/>
            <a:ext cx="4654467" cy="1222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735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cstate="print">
            <a:extLst>
              <a:ext uri="{28A0092B-C50C-407E-A947-70E740481C1C}">
                <a14:useLocalDpi xmlns:a14="http://schemas.microsoft.com/office/drawing/2010/main" val="0"/>
              </a:ext>
            </a:extLst>
          </a:blip>
          <a:srcRect l="27526"/>
          <a:stretch/>
        </p:blipFill>
        <p:spPr>
          <a:xfrm>
            <a:off x="4736523" y="1"/>
            <a:ext cx="7455477" cy="6857999"/>
          </a:xfrm>
          <a:prstGeom prst="rect">
            <a:avLst/>
          </a:prstGeom>
        </p:spPr>
      </p:pic>
      <p:sp>
        <p:nvSpPr>
          <p:cNvPr id="11" name="Rektangel 10">
            <a:extLst>
              <a:ext uri="{FF2B5EF4-FFF2-40B4-BE49-F238E27FC236}">
                <a16:creationId xmlns:a16="http://schemas.microsoft.com/office/drawing/2014/main" xmlns="" id="{C9847709-18CD-2143-8786-9143626D4ED4}"/>
              </a:ext>
            </a:extLst>
          </p:cNvPr>
          <p:cNvSpPr/>
          <p:nvPr/>
        </p:nvSpPr>
        <p:spPr>
          <a:xfrm>
            <a:off x="0" y="0"/>
            <a:ext cx="5132173" cy="6858000"/>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E50404"/>
              </a:solidFill>
            </a:endParaRPr>
          </a:p>
        </p:txBody>
      </p:sp>
      <p:sp>
        <p:nvSpPr>
          <p:cNvPr id="12" name="Rektangel 11">
            <a:extLst>
              <a:ext uri="{FF2B5EF4-FFF2-40B4-BE49-F238E27FC236}">
                <a16:creationId xmlns:a16="http://schemas.microsoft.com/office/drawing/2014/main" xmlns="" id="{C9847709-18CD-2143-8786-9143626D4ED4}"/>
              </a:ext>
            </a:extLst>
          </p:cNvPr>
          <p:cNvSpPr/>
          <p:nvPr/>
        </p:nvSpPr>
        <p:spPr>
          <a:xfrm>
            <a:off x="1452111" y="809624"/>
            <a:ext cx="5132173" cy="5238751"/>
          </a:xfrm>
          <a:prstGeom prst="rect">
            <a:avLst/>
          </a:prstGeom>
          <a:solidFill>
            <a:srgbClr val="FFFFFF"/>
          </a:solidFill>
          <a:ln w="76200">
            <a:solidFill>
              <a:srgbClr val="00B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E50404"/>
              </a:solidFill>
            </a:endParaRPr>
          </a:p>
        </p:txBody>
      </p:sp>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429" y="885680"/>
            <a:ext cx="2767536" cy="914848"/>
          </a:xfrm>
          <a:prstGeom prst="rect">
            <a:avLst/>
          </a:prstGeom>
        </p:spPr>
      </p:pic>
      <p:sp>
        <p:nvSpPr>
          <p:cNvPr id="15" name="Tekstfelt 14"/>
          <p:cNvSpPr txBox="1"/>
          <p:nvPr/>
        </p:nvSpPr>
        <p:spPr>
          <a:xfrm>
            <a:off x="1909428" y="1582405"/>
            <a:ext cx="4338014" cy="3062377"/>
          </a:xfrm>
          <a:prstGeom prst="rect">
            <a:avLst/>
          </a:prstGeom>
          <a:noFill/>
        </p:spPr>
        <p:txBody>
          <a:bodyPr wrap="square" rtlCol="0">
            <a:spAutoFit/>
          </a:bodyPr>
          <a:lstStyle/>
          <a:p>
            <a:r>
              <a:rPr lang="da-DK" b="1" u="sng" dirty="0" smtClean="0">
                <a:latin typeface="Franklin Gothic Book" panose="020B0503020102020204" pitchFamily="34" charset="0"/>
              </a:rPr>
              <a:t>Platforme i </a:t>
            </a:r>
            <a:r>
              <a:rPr lang="da-DK" b="1" u="sng" dirty="0">
                <a:latin typeface="Franklin Gothic Book" panose="020B0503020102020204" pitchFamily="34" charset="0"/>
              </a:rPr>
              <a:t>k</a:t>
            </a:r>
            <a:r>
              <a:rPr lang="da-DK" b="1" u="sng" dirty="0" smtClean="0">
                <a:latin typeface="Franklin Gothic Book" panose="020B0503020102020204" pitchFamily="34" charset="0"/>
              </a:rPr>
              <a:t>omposit</a:t>
            </a:r>
          </a:p>
          <a:p>
            <a:endParaRPr lang="da-DK" sz="1200" dirty="0">
              <a:latin typeface="Franklin Gothic Book" panose="020B0503020102020204" pitchFamily="34" charset="0"/>
            </a:endParaRPr>
          </a:p>
          <a:p>
            <a:pPr marL="285750" indent="-285750">
              <a:buFont typeface="Arial" panose="020B0604020202020204" pitchFamily="34" charset="0"/>
              <a:buChar char="•"/>
            </a:pPr>
            <a:r>
              <a:rPr lang="da-DK" sz="1500" dirty="0" smtClean="0">
                <a:latin typeface="Franklin Gothic Book" panose="020B0503020102020204" pitchFamily="34" charset="0"/>
              </a:rPr>
              <a:t>Tralle</a:t>
            </a:r>
          </a:p>
          <a:p>
            <a:pPr marL="285750" indent="-285750">
              <a:buFont typeface="Arial" panose="020B0604020202020204" pitchFamily="34" charset="0"/>
              <a:buChar char="•"/>
            </a:pPr>
            <a:r>
              <a:rPr lang="da-DK" sz="1500" dirty="0" smtClean="0">
                <a:latin typeface="Franklin Gothic Book" panose="020B0503020102020204" pitchFamily="34" charset="0"/>
              </a:rPr>
              <a:t>Fast Tralle </a:t>
            </a:r>
            <a:endParaRPr lang="da-DK" sz="1500" dirty="0">
              <a:latin typeface="Franklin Gothic Book" panose="020B0503020102020204" pitchFamily="34" charset="0"/>
            </a:endParaRPr>
          </a:p>
          <a:p>
            <a:pPr marL="285750" indent="-285750">
              <a:buFont typeface="Arial" panose="020B0604020202020204" pitchFamily="34" charset="0"/>
              <a:buChar char="•"/>
            </a:pPr>
            <a:r>
              <a:rPr lang="da-DK" sz="1500" dirty="0" err="1" smtClean="0">
                <a:latin typeface="Franklin Gothic Book" panose="020B0503020102020204" pitchFamily="34" charset="0"/>
              </a:rPr>
              <a:t>Combi-Dæk</a:t>
            </a:r>
            <a:r>
              <a:rPr lang="da-DK" sz="1400" dirty="0" smtClean="0">
                <a:latin typeface="Franklin Gothic Book" panose="020B0503020102020204" pitchFamily="34" charset="0"/>
              </a:rPr>
              <a:t> </a:t>
            </a:r>
            <a:r>
              <a:rPr lang="da-DK" sz="1300" dirty="0">
                <a:latin typeface="Franklin Gothic Book" panose="020B0503020102020204" pitchFamily="34" charset="0"/>
                <a:sym typeface="Wingdings" panose="05000000000000000000" pitchFamily="2" charset="2"/>
              </a:rPr>
              <a:t>(</a:t>
            </a:r>
            <a:r>
              <a:rPr lang="da-DK" sz="1300" dirty="0" err="1" smtClean="0">
                <a:latin typeface="Franklin Gothic Book" panose="020B0503020102020204" pitchFamily="34" charset="0"/>
                <a:sym typeface="Wingdings" panose="05000000000000000000" pitchFamily="2" charset="2"/>
              </a:rPr>
              <a:t>Cuplock</a:t>
            </a:r>
            <a:r>
              <a:rPr lang="da-DK" sz="1300" dirty="0" smtClean="0">
                <a:latin typeface="Franklin Gothic Book" panose="020B0503020102020204" pitchFamily="34" charset="0"/>
                <a:sym typeface="Wingdings" panose="05000000000000000000" pitchFamily="2" charset="2"/>
              </a:rPr>
              <a:t> </a:t>
            </a:r>
            <a:r>
              <a:rPr lang="da-DK" sz="1300" dirty="0">
                <a:latin typeface="Franklin Gothic Book" panose="020B0503020102020204" pitchFamily="34" charset="0"/>
                <a:sym typeface="Wingdings" panose="05000000000000000000" pitchFamily="2" charset="2"/>
              </a:rPr>
              <a:t>/</a:t>
            </a:r>
            <a:r>
              <a:rPr lang="da-DK" sz="1300" dirty="0" smtClean="0">
                <a:latin typeface="Franklin Gothic Book" panose="020B0503020102020204" pitchFamily="34" charset="0"/>
                <a:sym typeface="Wingdings" panose="05000000000000000000" pitchFamily="2" charset="2"/>
              </a:rPr>
              <a:t> </a:t>
            </a:r>
            <a:r>
              <a:rPr lang="da-DK" sz="1300" dirty="0" err="1" smtClean="0">
                <a:latin typeface="Franklin Gothic Book" panose="020B0503020102020204" pitchFamily="34" charset="0"/>
                <a:sym typeface="Wingdings" panose="05000000000000000000" pitchFamily="2" charset="2"/>
              </a:rPr>
              <a:t>Octo</a:t>
            </a:r>
            <a:r>
              <a:rPr lang="da-DK" sz="1300" dirty="0" smtClean="0">
                <a:latin typeface="Franklin Gothic Book" panose="020B0503020102020204" pitchFamily="34" charset="0"/>
                <a:sym typeface="Wingdings" panose="05000000000000000000" pitchFamily="2" charset="2"/>
              </a:rPr>
              <a:t>- &amp; +8 system, Ring-</a:t>
            </a:r>
            <a:r>
              <a:rPr lang="da-DK" sz="1300" dirty="0" err="1" smtClean="0">
                <a:latin typeface="Franklin Gothic Book" panose="020B0503020102020204" pitchFamily="34" charset="0"/>
                <a:sym typeface="Wingdings" panose="05000000000000000000" pitchFamily="2" charset="2"/>
              </a:rPr>
              <a:t>lock</a:t>
            </a:r>
            <a:r>
              <a:rPr lang="da-DK" sz="1300" dirty="0" smtClean="0">
                <a:latin typeface="Franklin Gothic Book" panose="020B0503020102020204" pitchFamily="34" charset="0"/>
                <a:sym typeface="Wingdings" panose="05000000000000000000" pitchFamily="2" charset="2"/>
              </a:rPr>
              <a:t>)</a:t>
            </a:r>
            <a:endParaRPr lang="da-DK" sz="1300" dirty="0">
              <a:latin typeface="Franklin Gothic Book" panose="020B0503020102020204" pitchFamily="34" charset="0"/>
            </a:endParaRPr>
          </a:p>
          <a:p>
            <a:pPr marL="285750" indent="-285750">
              <a:buFont typeface="Arial" panose="020B0604020202020204" pitchFamily="34" charset="0"/>
              <a:buChar char="•"/>
            </a:pPr>
            <a:r>
              <a:rPr lang="da-DK" sz="1500" dirty="0" smtClean="0">
                <a:latin typeface="Franklin Gothic Book" panose="020B0503020102020204" pitchFamily="34" charset="0"/>
              </a:rPr>
              <a:t>LA-Dæk</a:t>
            </a:r>
            <a:r>
              <a:rPr lang="da-DK" sz="1400" dirty="0" smtClean="0">
                <a:latin typeface="Franklin Gothic Book" panose="020B0503020102020204" pitchFamily="34" charset="0"/>
              </a:rPr>
              <a:t> </a:t>
            </a:r>
            <a:r>
              <a:rPr lang="da-DK" sz="1300" dirty="0">
                <a:latin typeface="Franklin Gothic Book" panose="020B0503020102020204" pitchFamily="34" charset="0"/>
                <a:sym typeface="Wingdings" panose="05000000000000000000" pitchFamily="2" charset="2"/>
              </a:rPr>
              <a:t>(</a:t>
            </a:r>
            <a:r>
              <a:rPr lang="da-DK" sz="1300" dirty="0" smtClean="0">
                <a:latin typeface="Franklin Gothic Book" panose="020B0503020102020204" pitchFamily="34" charset="0"/>
                <a:sym typeface="Wingdings" panose="05000000000000000000" pitchFamily="2" charset="2"/>
              </a:rPr>
              <a:t>Layher system)</a:t>
            </a:r>
            <a:endParaRPr lang="da-DK" sz="1300" dirty="0" smtClean="0">
              <a:latin typeface="Franklin Gothic Book" panose="020B0503020102020204" pitchFamily="34" charset="0"/>
            </a:endParaRPr>
          </a:p>
          <a:p>
            <a:pPr marL="285750" indent="-285750">
              <a:buFont typeface="Arial" panose="020B0604020202020204" pitchFamily="34" charset="0"/>
              <a:buChar char="•"/>
            </a:pPr>
            <a:r>
              <a:rPr lang="da-DK" sz="1500" dirty="0" smtClean="0">
                <a:latin typeface="Franklin Gothic Book" panose="020B0503020102020204" pitchFamily="34" charset="0"/>
              </a:rPr>
              <a:t>HA-Dæk</a:t>
            </a:r>
            <a:r>
              <a:rPr lang="da-DK" sz="1400" dirty="0" smtClean="0">
                <a:latin typeface="Franklin Gothic Book" panose="020B0503020102020204" pitchFamily="34" charset="0"/>
              </a:rPr>
              <a:t> </a:t>
            </a:r>
            <a:r>
              <a:rPr lang="da-DK" sz="1300" dirty="0">
                <a:latin typeface="Franklin Gothic Book" panose="020B0503020102020204" pitchFamily="34" charset="0"/>
                <a:sym typeface="Wingdings" panose="05000000000000000000" pitchFamily="2" charset="2"/>
              </a:rPr>
              <a:t>(</a:t>
            </a:r>
            <a:r>
              <a:rPr lang="da-DK" sz="1300" dirty="0" smtClean="0">
                <a:latin typeface="Franklin Gothic Book" panose="020B0503020102020204" pitchFamily="34" charset="0"/>
                <a:sym typeface="Wingdings" panose="05000000000000000000" pitchFamily="2" charset="2"/>
              </a:rPr>
              <a:t>HAKI system)</a:t>
            </a:r>
          </a:p>
          <a:p>
            <a:pPr marL="285750" indent="-285750">
              <a:buFont typeface="Arial" panose="020B0604020202020204" pitchFamily="34" charset="0"/>
              <a:buChar char="•"/>
            </a:pPr>
            <a:r>
              <a:rPr lang="da-DK" sz="1500" dirty="0" smtClean="0">
                <a:latin typeface="Franklin Gothic Book" panose="020B0503020102020204" pitchFamily="34" charset="0"/>
              </a:rPr>
              <a:t>OC-Dæk</a:t>
            </a:r>
            <a:r>
              <a:rPr lang="da-DK" sz="1400" dirty="0" smtClean="0">
                <a:latin typeface="Franklin Gothic Book" panose="020B0503020102020204" pitchFamily="34" charset="0"/>
              </a:rPr>
              <a:t> </a:t>
            </a:r>
            <a:r>
              <a:rPr lang="da-DK" sz="1300" dirty="0">
                <a:latin typeface="Franklin Gothic Book" panose="020B0503020102020204" pitchFamily="34" charset="0"/>
                <a:sym typeface="Wingdings" panose="05000000000000000000" pitchFamily="2" charset="2"/>
              </a:rPr>
              <a:t>(</a:t>
            </a:r>
            <a:r>
              <a:rPr lang="da-DK" sz="1300" dirty="0" err="1">
                <a:latin typeface="Franklin Gothic Book" panose="020B0503020102020204" pitchFamily="34" charset="0"/>
                <a:sym typeface="Wingdings" panose="05000000000000000000" pitchFamily="2" charset="2"/>
              </a:rPr>
              <a:t>Octo</a:t>
            </a:r>
            <a:r>
              <a:rPr lang="da-DK" sz="1300" dirty="0">
                <a:latin typeface="Franklin Gothic Book" panose="020B0503020102020204" pitchFamily="34" charset="0"/>
                <a:sym typeface="Wingdings" panose="05000000000000000000" pitchFamily="2" charset="2"/>
              </a:rPr>
              <a:t>- &amp; +8 </a:t>
            </a:r>
            <a:r>
              <a:rPr lang="da-DK" sz="1300" dirty="0" smtClean="0">
                <a:latin typeface="Franklin Gothic Book" panose="020B0503020102020204" pitchFamily="34" charset="0"/>
                <a:sym typeface="Wingdings" panose="05000000000000000000" pitchFamily="2" charset="2"/>
              </a:rPr>
              <a:t>system)</a:t>
            </a:r>
            <a:endParaRPr lang="da-DK" sz="1300" dirty="0" smtClean="0">
              <a:latin typeface="Franklin Gothic Book" panose="020B0503020102020204" pitchFamily="34" charset="0"/>
            </a:endParaRPr>
          </a:p>
          <a:p>
            <a:pPr marL="285750" indent="-285750">
              <a:buFont typeface="Arial" panose="020B0604020202020204" pitchFamily="34" charset="0"/>
              <a:buChar char="•"/>
            </a:pPr>
            <a:r>
              <a:rPr lang="da-DK" sz="1500" dirty="0" smtClean="0">
                <a:latin typeface="Franklin Gothic Book" panose="020B0503020102020204" pitchFamily="34" charset="0"/>
              </a:rPr>
              <a:t>SL-Dæk </a:t>
            </a:r>
            <a:r>
              <a:rPr lang="da-DK" sz="1300" dirty="0">
                <a:latin typeface="Franklin Gothic Book" panose="020B0503020102020204" pitchFamily="34" charset="0"/>
              </a:rPr>
              <a:t>(</a:t>
            </a:r>
            <a:r>
              <a:rPr lang="da-DK" sz="1300" dirty="0" smtClean="0">
                <a:latin typeface="Franklin Gothic Book" panose="020B0503020102020204" pitchFamily="34" charset="0"/>
              </a:rPr>
              <a:t>SL-Plettac system)</a:t>
            </a:r>
            <a:endParaRPr lang="da-DK" sz="1300" dirty="0">
              <a:latin typeface="Franklin Gothic Book" panose="020B0503020102020204" pitchFamily="34" charset="0"/>
            </a:endParaRPr>
          </a:p>
          <a:p>
            <a:pPr marL="285750" indent="-285750">
              <a:buFont typeface="Arial" panose="020B0604020202020204" pitchFamily="34" charset="0"/>
              <a:buChar char="•"/>
            </a:pPr>
            <a:r>
              <a:rPr lang="da-DK" sz="1500" dirty="0" smtClean="0">
                <a:latin typeface="Franklin Gothic Book" panose="020B0503020102020204" pitchFamily="34" charset="0"/>
              </a:rPr>
              <a:t>OM-Dæk</a:t>
            </a:r>
          </a:p>
          <a:p>
            <a:pPr marL="285750" indent="-285750">
              <a:buFont typeface="Arial" panose="020B0604020202020204" pitchFamily="34" charset="0"/>
              <a:buChar char="•"/>
            </a:pPr>
            <a:r>
              <a:rPr lang="da-DK" sz="1500" dirty="0" smtClean="0">
                <a:latin typeface="Franklin Gothic Book" panose="020B0503020102020204" pitchFamily="34" charset="0"/>
              </a:rPr>
              <a:t>PE-Dæk </a:t>
            </a:r>
            <a:r>
              <a:rPr lang="da-DK" sz="1500" dirty="0" smtClean="0">
                <a:latin typeface="Franklin Gothic Book" panose="020B0503020102020204" pitchFamily="34" charset="0"/>
              </a:rPr>
              <a:t>(Peri system) </a:t>
            </a:r>
          </a:p>
          <a:p>
            <a:pPr marL="285750" indent="-285750">
              <a:buFont typeface="Arial" panose="020B0604020202020204" pitchFamily="34" charset="0"/>
              <a:buChar char="•"/>
            </a:pPr>
            <a:endParaRPr lang="da-DK" sz="1500" dirty="0" smtClean="0">
              <a:latin typeface="Franklin Gothic Book" panose="020B0503020102020204" pitchFamily="34" charset="0"/>
            </a:endParaRPr>
          </a:p>
          <a:p>
            <a:endParaRPr lang="da-DK" sz="1300" dirty="0" smtClean="0">
              <a:latin typeface="Franklin Gothic Book" panose="020B0503020102020204" pitchFamily="34" charset="0"/>
            </a:endParaRPr>
          </a:p>
        </p:txBody>
      </p:sp>
      <p:sp>
        <p:nvSpPr>
          <p:cNvPr id="16" name="Tekstfelt 15"/>
          <p:cNvSpPr txBox="1"/>
          <p:nvPr/>
        </p:nvSpPr>
        <p:spPr>
          <a:xfrm>
            <a:off x="1915102" y="4403538"/>
            <a:ext cx="4206189" cy="1015663"/>
          </a:xfrm>
          <a:prstGeom prst="rect">
            <a:avLst/>
          </a:prstGeom>
          <a:noFill/>
        </p:spPr>
        <p:txBody>
          <a:bodyPr wrap="square" rtlCol="0">
            <a:spAutoFit/>
          </a:bodyPr>
          <a:lstStyle/>
          <a:p>
            <a:r>
              <a:rPr lang="da-DK" b="1" u="sng" dirty="0" smtClean="0">
                <a:latin typeface="Franklin Gothic Book" panose="020B0503020102020204" pitchFamily="34" charset="0"/>
              </a:rPr>
              <a:t>Tilbehør i komposit</a:t>
            </a:r>
            <a:endParaRPr lang="da-DK" b="1" u="sng" dirty="0">
              <a:latin typeface="Franklin Gothic Book" panose="020B0503020102020204" pitchFamily="34" charset="0"/>
            </a:endParaRPr>
          </a:p>
          <a:p>
            <a:endParaRPr lang="da-DK" sz="1200" dirty="0">
              <a:latin typeface="Franklin Gothic Book" panose="020B0503020102020204" pitchFamily="34" charset="0"/>
            </a:endParaRPr>
          </a:p>
          <a:p>
            <a:pPr marL="285750" indent="-285750">
              <a:buFont typeface="Arial" panose="020B0604020202020204" pitchFamily="34" charset="0"/>
              <a:buChar char="•"/>
            </a:pPr>
            <a:r>
              <a:rPr lang="da-DK" sz="1500" dirty="0" smtClean="0">
                <a:latin typeface="Franklin Gothic Book" panose="020B0503020102020204" pitchFamily="34" charset="0"/>
              </a:rPr>
              <a:t>Stilladsrør</a:t>
            </a:r>
          </a:p>
          <a:p>
            <a:pPr marL="285750" indent="-285750">
              <a:buFont typeface="Arial" panose="020B0604020202020204" pitchFamily="34" charset="0"/>
              <a:buChar char="•"/>
            </a:pPr>
            <a:r>
              <a:rPr lang="da-DK" sz="1500" dirty="0" smtClean="0">
                <a:latin typeface="Franklin Gothic Book" panose="020B0503020102020204" pitchFamily="34" charset="0"/>
              </a:rPr>
              <a:t>Rørfastgørelse med </a:t>
            </a:r>
            <a:r>
              <a:rPr lang="da-DK" sz="1500" dirty="0" smtClean="0">
                <a:latin typeface="Franklin Gothic Book" panose="020B0503020102020204" pitchFamily="34" charset="0"/>
              </a:rPr>
              <a:t>stål-krog</a:t>
            </a:r>
            <a:endParaRPr lang="da-DK" sz="1500" dirty="0" smtClean="0">
              <a:latin typeface="Franklin Gothic Book" panose="020B0503020102020204" pitchFamily="34" charset="0"/>
            </a:endParaRPr>
          </a:p>
        </p:txBody>
      </p:sp>
      <p:sp>
        <p:nvSpPr>
          <p:cNvPr id="18" name="Retvinklet trekant 17"/>
          <p:cNvSpPr/>
          <p:nvPr/>
        </p:nvSpPr>
        <p:spPr>
          <a:xfrm rot="16200000">
            <a:off x="5563868" y="5055241"/>
            <a:ext cx="753420" cy="754704"/>
          </a:xfrm>
          <a:prstGeom prst="rtTriangle">
            <a:avLst/>
          </a:prstGeom>
          <a:solidFill>
            <a:srgbClr val="00B3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p:cNvSpPr txBox="1"/>
          <p:nvPr/>
        </p:nvSpPr>
        <p:spPr>
          <a:xfrm>
            <a:off x="6716109" y="3947886"/>
            <a:ext cx="4206189" cy="323165"/>
          </a:xfrm>
          <a:prstGeom prst="rect">
            <a:avLst/>
          </a:prstGeom>
          <a:noFill/>
        </p:spPr>
        <p:txBody>
          <a:bodyPr wrap="square" rtlCol="0">
            <a:spAutoFit/>
          </a:bodyPr>
          <a:lstStyle/>
          <a:p>
            <a:endParaRPr lang="da-DK" sz="1500" dirty="0" smtClean="0">
              <a:latin typeface="Franklin Gothic Book" panose="020B0503020102020204" pitchFamily="34" charset="0"/>
            </a:endParaRPr>
          </a:p>
        </p:txBody>
      </p:sp>
      <p:sp>
        <p:nvSpPr>
          <p:cNvPr id="10" name="Tekstfelt 9"/>
          <p:cNvSpPr txBox="1"/>
          <p:nvPr/>
        </p:nvSpPr>
        <p:spPr>
          <a:xfrm>
            <a:off x="1483618" y="5609248"/>
            <a:ext cx="4206189" cy="400110"/>
          </a:xfrm>
          <a:prstGeom prst="rect">
            <a:avLst/>
          </a:prstGeom>
          <a:noFill/>
        </p:spPr>
        <p:txBody>
          <a:bodyPr wrap="square" rtlCol="0">
            <a:spAutoFit/>
          </a:bodyPr>
          <a:lstStyle/>
          <a:p>
            <a:r>
              <a:rPr lang="da-DK" sz="1000" dirty="0" smtClean="0">
                <a:latin typeface="Franklin Gothic Book" panose="020B0503020102020204" pitchFamily="34" charset="0"/>
              </a:rPr>
              <a:t>Har du spørgsmål eller en </a:t>
            </a:r>
            <a:r>
              <a:rPr lang="da-DK" sz="1000" dirty="0" smtClean="0">
                <a:latin typeface="Franklin Gothic Book" panose="020B0503020102020204" pitchFamily="34" charset="0"/>
              </a:rPr>
              <a:t>fore</a:t>
            </a:r>
            <a:r>
              <a:rPr lang="da-DK" sz="1000" dirty="0" smtClean="0">
                <a:latin typeface="Franklin Gothic Book" panose="020B0503020102020204" pitchFamily="34" charset="0"/>
              </a:rPr>
              <a:t>spørgsel</a:t>
            </a:r>
            <a:r>
              <a:rPr lang="da-DK" sz="1000" dirty="0" smtClean="0">
                <a:latin typeface="Franklin Gothic Book" panose="020B0503020102020204" pitchFamily="34" charset="0"/>
              </a:rPr>
              <a:t>? </a:t>
            </a:r>
          </a:p>
          <a:p>
            <a:r>
              <a:rPr lang="da-DK" sz="1000" dirty="0" smtClean="0">
                <a:latin typeface="Franklin Gothic Book" panose="020B0503020102020204" pitchFamily="34" charset="0"/>
              </a:rPr>
              <a:t>Vi kan tilpasse vores AIRSTEPS efter dine ønsker og behov.</a:t>
            </a:r>
          </a:p>
        </p:txBody>
      </p:sp>
    </p:spTree>
    <p:extLst>
      <p:ext uri="{BB962C8B-B14F-4D97-AF65-F5344CB8AC3E}">
        <p14:creationId xmlns:p14="http://schemas.microsoft.com/office/powerpoint/2010/main" val="2838239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481" y="4916923"/>
            <a:ext cx="1772329" cy="1772329"/>
          </a:xfrm>
          <a:prstGeom prst="rect">
            <a:avLst/>
          </a:prstGeom>
          <a:ln>
            <a:noFill/>
          </a:ln>
          <a:effectLst>
            <a:outerShdw blurRad="292100" dist="139700" dir="2700000" algn="tl" rotWithShape="0">
              <a:srgbClr val="333333">
                <a:alpha val="65000"/>
              </a:srgbClr>
            </a:outerShdw>
          </a:effectLst>
        </p:spPr>
      </p:pic>
      <p:pic>
        <p:nvPicPr>
          <p:cNvPr id="17" name="Billede 16"/>
          <p:cNvPicPr>
            <a:picLocks noChangeAspect="1"/>
          </p:cNvPicPr>
          <p:nvPr/>
        </p:nvPicPr>
        <p:blipFill>
          <a:blip r:embed="rId3"/>
          <a:stretch>
            <a:fillRect/>
          </a:stretch>
        </p:blipFill>
        <p:spPr>
          <a:xfrm>
            <a:off x="7292745" y="971302"/>
            <a:ext cx="4527589" cy="2032199"/>
          </a:xfrm>
          <a:prstGeom prst="rect">
            <a:avLst/>
          </a:prstGeom>
        </p:spPr>
      </p:pic>
      <p:pic>
        <p:nvPicPr>
          <p:cNvPr id="9" name="Billede 8"/>
          <p:cNvPicPr>
            <a:picLocks noChangeAspect="1"/>
          </p:cNvPicPr>
          <p:nvPr/>
        </p:nvPicPr>
        <p:blipFill>
          <a:blip r:embed="rId4"/>
          <a:stretch>
            <a:fillRect/>
          </a:stretch>
        </p:blipFill>
        <p:spPr>
          <a:xfrm>
            <a:off x="9550864" y="2899444"/>
            <a:ext cx="2269470" cy="1851467"/>
          </a:xfrm>
          <a:prstGeom prst="rect">
            <a:avLst/>
          </a:prstGeom>
          <a:ln>
            <a:noFill/>
          </a:ln>
          <a:effectLst>
            <a:outerShdw blurRad="292100" dist="139700" dir="2700000" algn="tl" rotWithShape="0">
              <a:srgbClr val="333333">
                <a:alpha val="65000"/>
              </a:srgbClr>
            </a:outerShdw>
          </a:effectLst>
        </p:spPr>
      </p:pic>
      <p:pic>
        <p:nvPicPr>
          <p:cNvPr id="10" name="Billede 9"/>
          <p:cNvPicPr>
            <a:picLocks noChangeAspect="1"/>
          </p:cNvPicPr>
          <p:nvPr/>
        </p:nvPicPr>
        <p:blipFill>
          <a:blip r:embed="rId5"/>
          <a:stretch>
            <a:fillRect/>
          </a:stretch>
        </p:blipFill>
        <p:spPr>
          <a:xfrm>
            <a:off x="7287070" y="3043073"/>
            <a:ext cx="2075152" cy="1564207"/>
          </a:xfrm>
          <a:prstGeom prst="rect">
            <a:avLst/>
          </a:prstGeom>
          <a:ln>
            <a:noFill/>
          </a:ln>
          <a:effectLst>
            <a:outerShdw blurRad="292100" dist="139700" dir="2700000" algn="tl" rotWithShape="0">
              <a:srgbClr val="333333">
                <a:alpha val="65000"/>
              </a:srgbClr>
            </a:outerShdw>
          </a:effectLst>
        </p:spPr>
      </p:pic>
      <p:pic>
        <p:nvPicPr>
          <p:cNvPr id="4" name="Billede 3"/>
          <p:cNvPicPr>
            <a:picLocks noChangeAspect="1"/>
          </p:cNvPicPr>
          <p:nvPr/>
        </p:nvPicPr>
        <p:blipFill rotWithShape="1">
          <a:blip r:embed="rId6" cstate="print">
            <a:extLst>
              <a:ext uri="{28A0092B-C50C-407E-A947-70E740481C1C}">
                <a14:useLocalDpi xmlns:a14="http://schemas.microsoft.com/office/drawing/2010/main" val="0"/>
              </a:ext>
            </a:extLst>
          </a:blip>
          <a:srcRect l="-318" t="16216" r="318" b="12021"/>
          <a:stretch/>
        </p:blipFill>
        <p:spPr>
          <a:xfrm>
            <a:off x="400793" y="4955269"/>
            <a:ext cx="3236904" cy="1548595"/>
          </a:xfrm>
          <a:prstGeom prst="rect">
            <a:avLst/>
          </a:prstGeom>
          <a:ln>
            <a:noFill/>
          </a:ln>
          <a:effectLst>
            <a:outerShdw blurRad="292100" dist="139700" dir="2700000" algn="tl" rotWithShape="0">
              <a:srgbClr val="333333">
                <a:alpha val="65000"/>
              </a:srgbClr>
            </a:outerShdw>
          </a:effectLst>
        </p:spPr>
      </p:pic>
      <p:sp>
        <p:nvSpPr>
          <p:cNvPr id="28" name="Rektangel 27">
            <a:extLst>
              <a:ext uri="{FF2B5EF4-FFF2-40B4-BE49-F238E27FC236}">
                <a16:creationId xmlns="" xmlns:a16="http://schemas.microsoft.com/office/drawing/2014/main" id="{C9847709-18CD-2143-8786-9143626D4ED4}"/>
              </a:ext>
            </a:extLst>
          </p:cNvPr>
          <p:cNvSpPr/>
          <p:nvPr/>
        </p:nvSpPr>
        <p:spPr>
          <a:xfrm>
            <a:off x="0" y="0"/>
            <a:ext cx="12192000" cy="800099"/>
          </a:xfrm>
          <a:prstGeom prst="rect">
            <a:avLst/>
          </a:prstGeom>
          <a:gradFill flip="none" rotWithShape="1">
            <a:gsLst>
              <a:gs pos="0">
                <a:srgbClr val="006699">
                  <a:shade val="30000"/>
                  <a:satMod val="115000"/>
                </a:srgbClr>
              </a:gs>
              <a:gs pos="50000">
                <a:srgbClr val="006699">
                  <a:shade val="67500"/>
                  <a:satMod val="115000"/>
                </a:srgbClr>
              </a:gs>
              <a:gs pos="100000">
                <a:srgbClr val="006699">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E50404"/>
              </a:solidFill>
            </a:endParaRPr>
          </a:p>
        </p:txBody>
      </p:sp>
      <p:sp>
        <p:nvSpPr>
          <p:cNvPr id="29" name="Tekstfelt 28"/>
          <p:cNvSpPr txBox="1"/>
          <p:nvPr/>
        </p:nvSpPr>
        <p:spPr>
          <a:xfrm>
            <a:off x="897362" y="138439"/>
            <a:ext cx="10397275" cy="523220"/>
          </a:xfrm>
          <a:prstGeom prst="rect">
            <a:avLst/>
          </a:prstGeom>
          <a:noFill/>
        </p:spPr>
        <p:txBody>
          <a:bodyPr wrap="square" rtlCol="0">
            <a:spAutoFit/>
          </a:bodyPr>
          <a:lstStyle/>
          <a:p>
            <a:pPr algn="ctr"/>
            <a:r>
              <a:rPr lang="da-DK" sz="2800" b="1" i="1" dirty="0" smtClean="0">
                <a:solidFill>
                  <a:schemeClr val="bg1"/>
                </a:solidFill>
                <a:latin typeface="Roboto" panose="02000000000000000000" pitchFamily="2" charset="0"/>
                <a:ea typeface="Roboto" panose="02000000000000000000" pitchFamily="2" charset="0"/>
              </a:rPr>
              <a:t>RØRFASTGØRELSE &amp; STILLADSRØR PRODUCERET I KOMPOSIT</a:t>
            </a:r>
            <a:endParaRPr lang="da-DK" sz="2800" b="1" dirty="0">
              <a:solidFill>
                <a:schemeClr val="bg1"/>
              </a:solidFill>
            </a:endParaRPr>
          </a:p>
        </p:txBody>
      </p:sp>
      <p:pic>
        <p:nvPicPr>
          <p:cNvPr id="8" name="Billed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5026" y="3198800"/>
            <a:ext cx="2605362" cy="1465516"/>
          </a:xfrm>
          <a:prstGeom prst="rect">
            <a:avLst/>
          </a:prstGeom>
          <a:ln>
            <a:noFill/>
          </a:ln>
          <a:effectLst>
            <a:outerShdw blurRad="292100" dist="139700" dir="2700000" algn="tl" rotWithShape="0">
              <a:srgbClr val="333333">
                <a:alpha val="65000"/>
              </a:srgbClr>
            </a:outerShdw>
          </a:effectLst>
        </p:spPr>
      </p:pic>
      <p:pic>
        <p:nvPicPr>
          <p:cNvPr id="12" name="Billed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793" y="3242416"/>
            <a:ext cx="2450283" cy="1378284"/>
          </a:xfrm>
          <a:prstGeom prst="rect">
            <a:avLst/>
          </a:prstGeom>
          <a:ln>
            <a:noFill/>
          </a:ln>
          <a:effectLst>
            <a:outerShdw blurRad="292100" dist="139700" dir="2700000" algn="tl" rotWithShape="0">
              <a:srgbClr val="333333">
                <a:alpha val="65000"/>
              </a:srgbClr>
            </a:outerShdw>
          </a:effectLst>
        </p:spPr>
      </p:pic>
      <p:sp>
        <p:nvSpPr>
          <p:cNvPr id="31" name="Titel 1"/>
          <p:cNvSpPr txBox="1">
            <a:spLocks/>
          </p:cNvSpPr>
          <p:nvPr/>
        </p:nvSpPr>
        <p:spPr>
          <a:xfrm>
            <a:off x="400793" y="982318"/>
            <a:ext cx="6016706" cy="212691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err="1" smtClean="0">
                <a:latin typeface="Roboto" panose="02000000000000000000" pitchFamily="2" charset="0"/>
                <a:ea typeface="Roboto" panose="02000000000000000000" pitchFamily="2" charset="0"/>
              </a:rPr>
              <a:t>Hvorfor</a:t>
            </a:r>
            <a:r>
              <a:rPr lang="en-US" sz="2200" b="1" dirty="0" smtClean="0">
                <a:latin typeface="Roboto" panose="02000000000000000000" pitchFamily="2" charset="0"/>
                <a:ea typeface="Roboto" panose="02000000000000000000" pitchFamily="2" charset="0"/>
              </a:rPr>
              <a:t> </a:t>
            </a:r>
            <a:r>
              <a:rPr lang="en-US" sz="2200" b="1" dirty="0" err="1" smtClean="0">
                <a:latin typeface="Roboto" panose="02000000000000000000" pitchFamily="2" charset="0"/>
                <a:ea typeface="Roboto" panose="02000000000000000000" pitchFamily="2" charset="0"/>
              </a:rPr>
              <a:t>vælge</a:t>
            </a:r>
            <a:r>
              <a:rPr lang="en-US" sz="2200" b="1" dirty="0" smtClean="0">
                <a:latin typeface="Roboto" panose="02000000000000000000" pitchFamily="2" charset="0"/>
                <a:ea typeface="Roboto" panose="02000000000000000000" pitchFamily="2" charset="0"/>
              </a:rPr>
              <a:t> </a:t>
            </a:r>
            <a:r>
              <a:rPr lang="en-US" sz="2200" b="1" dirty="0" err="1" smtClean="0">
                <a:latin typeface="Roboto" panose="02000000000000000000" pitchFamily="2" charset="0"/>
                <a:ea typeface="Roboto" panose="02000000000000000000" pitchFamily="2" charset="0"/>
              </a:rPr>
              <a:t>vores</a:t>
            </a:r>
            <a:r>
              <a:rPr lang="en-US" sz="2200" b="1" dirty="0" smtClean="0">
                <a:latin typeface="Roboto" panose="02000000000000000000" pitchFamily="2" charset="0"/>
                <a:ea typeface="Roboto" panose="02000000000000000000" pitchFamily="2" charset="0"/>
              </a:rPr>
              <a:t> </a:t>
            </a:r>
            <a:r>
              <a:rPr lang="en-US" sz="2200" b="1" dirty="0" err="1" smtClean="0">
                <a:latin typeface="Roboto" panose="02000000000000000000" pitchFamily="2" charset="0"/>
                <a:ea typeface="Roboto" panose="02000000000000000000" pitchFamily="2" charset="0"/>
              </a:rPr>
              <a:t>stilladsrør</a:t>
            </a:r>
            <a:r>
              <a:rPr lang="en-US" sz="2200" b="1" dirty="0" smtClean="0">
                <a:latin typeface="Roboto" panose="02000000000000000000" pitchFamily="2" charset="0"/>
                <a:ea typeface="Roboto" panose="02000000000000000000" pitchFamily="2" charset="0"/>
              </a:rPr>
              <a:t> &amp; </a:t>
            </a:r>
            <a:r>
              <a:rPr lang="en-US" sz="2200" b="1" dirty="0" err="1" smtClean="0">
                <a:latin typeface="Roboto" panose="02000000000000000000" pitchFamily="2" charset="0"/>
                <a:ea typeface="Roboto" panose="02000000000000000000" pitchFamily="2" charset="0"/>
              </a:rPr>
              <a:t>rørfastgørelse</a:t>
            </a:r>
            <a:r>
              <a:rPr lang="en-US" sz="2200" b="1" dirty="0" smtClean="0">
                <a:latin typeface="Roboto" panose="02000000000000000000" pitchFamily="2" charset="0"/>
                <a:ea typeface="Roboto" panose="02000000000000000000" pitchFamily="2" charset="0"/>
              </a:rPr>
              <a:t>?</a:t>
            </a:r>
          </a:p>
          <a:p>
            <a:endParaRPr lang="en-US" sz="1600" b="1" dirty="0" smtClean="0">
              <a:latin typeface="Roboto" panose="02000000000000000000" pitchFamily="2" charset="0"/>
              <a:ea typeface="Roboto" panose="02000000000000000000" pitchFamily="2" charset="0"/>
            </a:endParaRP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rPr>
              <a:t>Træk kraft min. 1000 kg. </a:t>
            </a: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rPr>
              <a:t>Fjerner risikoen for at stilladset bliver revet væk eller skubbet mod bygningen.</a:t>
            </a: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rPr>
              <a:t>Sikkerhedsfaktor 1,5. </a:t>
            </a: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rPr>
              <a:t>Stilladsrøret er kompatibelt med alle Ø 48.3 mm. </a:t>
            </a:r>
            <a:r>
              <a:rPr lang="da-DK" sz="1100" smtClean="0">
                <a:solidFill>
                  <a:prstClr val="black"/>
                </a:solidFill>
                <a:latin typeface="Roboto" panose="02000000000000000000" pitchFamily="2" charset="0"/>
                <a:ea typeface="Roboto" panose="02000000000000000000" pitchFamily="2" charset="0"/>
                <a:cs typeface="+mn-cs"/>
              </a:rPr>
              <a:t>rør.</a:t>
            </a:r>
            <a:endParaRPr lang="da-DK" sz="1100" dirty="0" smtClean="0">
              <a:solidFill>
                <a:prstClr val="black"/>
              </a:solidFill>
              <a:latin typeface="Roboto" panose="02000000000000000000" pitchFamily="2" charset="0"/>
              <a:ea typeface="Roboto" panose="02000000000000000000" pitchFamily="2" charset="0"/>
              <a:cs typeface="+mn-cs"/>
            </a:endParaRP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rPr>
              <a:t>Kan produceres i alle farver </a:t>
            </a:r>
            <a:r>
              <a:rPr lang="da-DK" sz="1100" dirty="0" smtClean="0">
                <a:solidFill>
                  <a:prstClr val="black"/>
                </a:solidFill>
                <a:latin typeface="Roboto" panose="02000000000000000000" pitchFamily="2" charset="0"/>
                <a:ea typeface="Roboto" panose="02000000000000000000" pitchFamily="2" charset="0"/>
                <a:cs typeface="+mn-cs"/>
                <a:sym typeface="Wingdings" panose="05000000000000000000" pitchFamily="2" charset="2"/>
              </a:rPr>
              <a:t> Farven vil skille sig ud og dermed mindske chancen for hovedskader. </a:t>
            </a: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sym typeface="Wingdings" panose="05000000000000000000" pitchFamily="2" charset="2"/>
              </a:rPr>
              <a:t>Kan produceres med eget logo.</a:t>
            </a:r>
          </a:p>
          <a:p>
            <a:pPr marL="171450" lvl="0" indent="-171450">
              <a:lnSpc>
                <a:spcPct val="150000"/>
              </a:lnSpc>
              <a:spcBef>
                <a:spcPts val="0"/>
              </a:spcBef>
              <a:buFont typeface="Wingdings" panose="05000000000000000000" pitchFamily="2" charset="2"/>
              <a:buChar char="ü"/>
            </a:pPr>
            <a:r>
              <a:rPr lang="da-DK" sz="1100" dirty="0" smtClean="0">
                <a:solidFill>
                  <a:prstClr val="black"/>
                </a:solidFill>
                <a:latin typeface="Roboto" panose="02000000000000000000" pitchFamily="2" charset="0"/>
                <a:ea typeface="Roboto" panose="02000000000000000000" pitchFamily="2" charset="0"/>
                <a:cs typeface="+mn-cs"/>
                <a:sym typeface="Wingdings" panose="05000000000000000000" pitchFamily="2" charset="2"/>
              </a:rPr>
              <a:t>Justerbar  Længden af produktet kan nemt tilpasses via en håndsav.</a:t>
            </a:r>
          </a:p>
          <a:p>
            <a:pPr marL="171450" lvl="0" indent="-171450">
              <a:lnSpc>
                <a:spcPct val="100000"/>
              </a:lnSpc>
              <a:spcBef>
                <a:spcPts val="0"/>
              </a:spcBef>
              <a:buFont typeface="Wingdings" panose="05000000000000000000" pitchFamily="2" charset="2"/>
              <a:buChar char="ü"/>
            </a:pPr>
            <a:endParaRPr lang="da-DK" sz="1100" dirty="0" smtClean="0">
              <a:solidFill>
                <a:prstClr val="black"/>
              </a:solidFill>
              <a:latin typeface="Roboto" panose="02000000000000000000" pitchFamily="2" charset="0"/>
              <a:ea typeface="Roboto" panose="02000000000000000000" pitchFamily="2" charset="0"/>
              <a:cs typeface="+mn-cs"/>
              <a:sym typeface="Wingdings" panose="05000000000000000000" pitchFamily="2" charset="2"/>
            </a:endParaRPr>
          </a:p>
          <a:p>
            <a:pPr marL="171450" lvl="0" indent="-171450">
              <a:lnSpc>
                <a:spcPct val="100000"/>
              </a:lnSpc>
              <a:spcBef>
                <a:spcPts val="0"/>
              </a:spcBef>
              <a:buFont typeface="Wingdings" panose="05000000000000000000" pitchFamily="2" charset="2"/>
              <a:buChar char="ü"/>
            </a:pPr>
            <a:endParaRPr lang="da-DK" sz="1100" dirty="0" smtClean="0">
              <a:solidFill>
                <a:prstClr val="black"/>
              </a:solidFill>
              <a:latin typeface="Roboto" panose="02000000000000000000" pitchFamily="2" charset="0"/>
              <a:ea typeface="Roboto" panose="02000000000000000000" pitchFamily="2" charset="0"/>
            </a:endParaRPr>
          </a:p>
        </p:txBody>
      </p:sp>
      <p:pic>
        <p:nvPicPr>
          <p:cNvPr id="2" name="Billede 1"/>
          <p:cNvPicPr>
            <a:picLocks noChangeAspect="1"/>
          </p:cNvPicPr>
          <p:nvPr/>
        </p:nvPicPr>
        <p:blipFill rotWithShape="1">
          <a:blip r:embed="rId9" cstate="print">
            <a:extLst>
              <a:ext uri="{28A0092B-C50C-407E-A947-70E740481C1C}">
                <a14:useLocalDpi xmlns:a14="http://schemas.microsoft.com/office/drawing/2010/main" val="0"/>
              </a:ext>
            </a:extLst>
          </a:blip>
          <a:srcRect r="12630"/>
          <a:stretch/>
        </p:blipFill>
        <p:spPr>
          <a:xfrm>
            <a:off x="3916372" y="4955269"/>
            <a:ext cx="1804016" cy="1548595"/>
          </a:xfrm>
          <a:prstGeom prst="rect">
            <a:avLst/>
          </a:prstGeom>
          <a:ln>
            <a:noFill/>
          </a:ln>
          <a:effectLst>
            <a:outerShdw blurRad="292100" dist="139700" dir="2700000" algn="tl" rotWithShape="0">
              <a:srgbClr val="333333">
                <a:alpha val="65000"/>
              </a:srgbClr>
            </a:outerShdw>
          </a:effectLst>
        </p:spPr>
      </p:pic>
      <p:pic>
        <p:nvPicPr>
          <p:cNvPr id="6" name="Billede 5"/>
          <p:cNvPicPr>
            <a:picLocks noChangeAspect="1"/>
          </p:cNvPicPr>
          <p:nvPr/>
        </p:nvPicPr>
        <p:blipFill>
          <a:blip r:embed="rId10"/>
          <a:stretch>
            <a:fillRect/>
          </a:stretch>
        </p:blipFill>
        <p:spPr>
          <a:xfrm>
            <a:off x="9718598" y="4976563"/>
            <a:ext cx="1934001" cy="1653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7967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 xmlns:a16="http://schemas.microsoft.com/office/drawing/2014/main" id="{C9847709-18CD-2143-8786-9143626D4ED4}"/>
              </a:ext>
            </a:extLst>
          </p:cNvPr>
          <p:cNvSpPr/>
          <p:nvPr/>
        </p:nvSpPr>
        <p:spPr>
          <a:xfrm>
            <a:off x="1" y="0"/>
            <a:ext cx="6186614" cy="6858000"/>
          </a:xfrm>
          <a:prstGeom prst="rect">
            <a:avLst/>
          </a:prstGeom>
          <a:solidFill>
            <a:srgbClr val="006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E50404"/>
              </a:solidFill>
            </a:endParaRPr>
          </a:p>
        </p:txBody>
      </p:sp>
      <p:sp>
        <p:nvSpPr>
          <p:cNvPr id="12" name="Titel 1"/>
          <p:cNvSpPr txBox="1">
            <a:spLocks/>
          </p:cNvSpPr>
          <p:nvPr/>
        </p:nvSpPr>
        <p:spPr>
          <a:xfrm>
            <a:off x="6487190" y="165079"/>
            <a:ext cx="4351470" cy="838287"/>
          </a:xfrm>
          <a:prstGeom prst="rect">
            <a:avLst/>
          </a:prstGeom>
          <a:noFill/>
          <a:ln>
            <a:solidFill>
              <a:schemeClr val="bg1"/>
            </a:solidFill>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800" b="1" i="1" dirty="0" smtClean="0">
                <a:latin typeface="Roboto" panose="02000000000000000000" pitchFamily="2" charset="0"/>
                <a:ea typeface="Roboto" panose="02000000000000000000" pitchFamily="2" charset="0"/>
              </a:rPr>
              <a:t>HØJ KVALITETS INNOVATION</a:t>
            </a:r>
          </a:p>
          <a:p>
            <a:r>
              <a:rPr lang="da-DK" sz="2600" i="1" dirty="0" smtClean="0">
                <a:latin typeface="Roboto" panose="02000000000000000000" pitchFamily="2" charset="0"/>
                <a:ea typeface="Roboto" panose="02000000000000000000" pitchFamily="2" charset="0"/>
              </a:rPr>
              <a:t>Produkter produceret i </a:t>
            </a:r>
            <a:r>
              <a:rPr lang="da-DK" sz="2600" i="1" dirty="0" smtClean="0">
                <a:solidFill>
                  <a:srgbClr val="006D98"/>
                </a:solidFill>
                <a:latin typeface="Roboto" panose="02000000000000000000" pitchFamily="2" charset="0"/>
                <a:ea typeface="Roboto" panose="02000000000000000000" pitchFamily="2" charset="0"/>
              </a:rPr>
              <a:t>havplast</a:t>
            </a:r>
            <a:r>
              <a:rPr lang="da-DK" sz="2600" i="1" dirty="0" smtClean="0">
                <a:latin typeface="Roboto" panose="02000000000000000000" pitchFamily="2" charset="0"/>
                <a:ea typeface="Roboto" panose="02000000000000000000" pitchFamily="2" charset="0"/>
              </a:rPr>
              <a:t> til stilladsbranchen</a:t>
            </a:r>
            <a:endParaRPr lang="da-DK" sz="2600" i="1" dirty="0">
              <a:latin typeface="Roboto" panose="02000000000000000000" pitchFamily="2" charset="0"/>
              <a:ea typeface="Roboto" panose="02000000000000000000" pitchFamily="2" charset="0"/>
            </a:endParaRPr>
          </a:p>
        </p:txBody>
      </p:sp>
      <p:sp>
        <p:nvSpPr>
          <p:cNvPr id="31" name="Titel 1"/>
          <p:cNvSpPr txBox="1">
            <a:spLocks/>
          </p:cNvSpPr>
          <p:nvPr/>
        </p:nvSpPr>
        <p:spPr>
          <a:xfrm>
            <a:off x="6203500" y="826639"/>
            <a:ext cx="4744586" cy="1165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da-DK" sz="1300" dirty="0" smtClean="0">
                <a:solidFill>
                  <a:srgbClr val="006D98"/>
                </a:solidFill>
                <a:latin typeface="Roboto" panose="02000000000000000000" pitchFamily="2" charset="0"/>
                <a:ea typeface="Roboto" panose="02000000000000000000" pitchFamily="2" charset="0"/>
              </a:rPr>
              <a:t>Stilladstilbehør fremstillet af genanvendelige materialer fra havet uden at gå på kompromis med styrken og kvaliteten af produkterne.</a:t>
            </a:r>
            <a:endParaRPr lang="da-DK" sz="2200" dirty="0">
              <a:solidFill>
                <a:schemeClr val="bg1"/>
              </a:solidFill>
              <a:latin typeface="Roboto" panose="02000000000000000000" pitchFamily="2" charset="0"/>
              <a:ea typeface="Roboto" panose="02000000000000000000" pitchFamily="2" charset="0"/>
            </a:endParaRPr>
          </a:p>
        </p:txBody>
      </p:sp>
      <p:sp>
        <p:nvSpPr>
          <p:cNvPr id="32" name="Titel 1"/>
          <p:cNvSpPr txBox="1">
            <a:spLocks/>
          </p:cNvSpPr>
          <p:nvPr/>
        </p:nvSpPr>
        <p:spPr>
          <a:xfrm>
            <a:off x="6203500" y="1529677"/>
            <a:ext cx="4744586" cy="1165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da-DK" sz="1300" dirty="0">
                <a:solidFill>
                  <a:srgbClr val="006D98"/>
                </a:solidFill>
                <a:latin typeface="Roboto" panose="02000000000000000000" pitchFamily="2" charset="0"/>
                <a:ea typeface="Roboto" panose="02000000000000000000" pitchFamily="2" charset="0"/>
              </a:rPr>
              <a:t>Ved køb af vores stilladstilbehør i havplast, så hjælper du os med at gøre en forskel ved at trække plast, fiskenet mv. op af havet og få det genanvendt til nye produkter.</a:t>
            </a:r>
            <a:endParaRPr lang="da-DK" sz="2200" dirty="0">
              <a:solidFill>
                <a:schemeClr val="bg1"/>
              </a:solidFill>
              <a:latin typeface="Roboto" panose="02000000000000000000" pitchFamily="2" charset="0"/>
              <a:ea typeface="Roboto" panose="02000000000000000000" pitchFamily="2" charset="0"/>
            </a:endParaRPr>
          </a:p>
        </p:txBody>
      </p:sp>
      <p:pic>
        <p:nvPicPr>
          <p:cNvPr id="3" name="Billede 2"/>
          <p:cNvPicPr>
            <a:picLocks noChangeAspect="1"/>
          </p:cNvPicPr>
          <p:nvPr/>
        </p:nvPicPr>
        <p:blipFill>
          <a:blip r:embed="rId2"/>
          <a:stretch>
            <a:fillRect/>
          </a:stretch>
        </p:blipFill>
        <p:spPr>
          <a:xfrm>
            <a:off x="-3904" y="0"/>
            <a:ext cx="6190519" cy="5850683"/>
          </a:xfrm>
          <a:prstGeom prst="rect">
            <a:avLst/>
          </a:prstGeom>
        </p:spPr>
      </p:pic>
      <p:pic>
        <p:nvPicPr>
          <p:cNvPr id="33" name="Pladsholder til indhold 7">
            <a:extLst>
              <a:ext uri="{FF2B5EF4-FFF2-40B4-BE49-F238E27FC236}">
                <a16:creationId xmlns="" xmlns:a16="http://schemas.microsoft.com/office/drawing/2014/main" id="{D2C24AA9-A681-41F6-8E67-7D1FA68AF1EC}"/>
              </a:ext>
            </a:extLst>
          </p:cNvPr>
          <p:cNvPicPr>
            <a:picLocks noGrp="1" noChangeAspect="1"/>
          </p:cNvPicPr>
          <p:nvPr>
            <p:ph sz="half" idx="4294967295"/>
          </p:nvPr>
        </p:nvPicPr>
        <p:blipFill rotWithShape="1">
          <a:blip r:embed="rId3"/>
          <a:srcRect t="3356" b="9140"/>
          <a:stretch/>
        </p:blipFill>
        <p:spPr>
          <a:xfrm>
            <a:off x="116723" y="3899563"/>
            <a:ext cx="900197" cy="1089794"/>
          </a:xfrm>
          <a:prstGeom prst="rect">
            <a:avLst/>
          </a:prstGeom>
          <a:ln>
            <a:noFill/>
          </a:ln>
          <a:effectLst>
            <a:outerShdw blurRad="292100" dist="139700" dir="2700000" algn="tl" rotWithShape="0">
              <a:srgbClr val="333333">
                <a:alpha val="65000"/>
              </a:srgbClr>
            </a:outerShdw>
          </a:effectLst>
        </p:spPr>
      </p:pic>
      <p:sp>
        <p:nvSpPr>
          <p:cNvPr id="34" name="Tekstfelt 33"/>
          <p:cNvSpPr txBox="1"/>
          <p:nvPr/>
        </p:nvSpPr>
        <p:spPr>
          <a:xfrm>
            <a:off x="179939" y="3662082"/>
            <a:ext cx="783851" cy="246221"/>
          </a:xfrm>
          <a:prstGeom prst="rect">
            <a:avLst/>
          </a:prstGeom>
          <a:noFill/>
          <a:ln>
            <a:noFill/>
          </a:ln>
        </p:spPr>
        <p:txBody>
          <a:bodyPr wrap="square" rtlCol="0">
            <a:spAutoFit/>
          </a:bodyPr>
          <a:lstStyle/>
          <a:p>
            <a:r>
              <a:rPr lang="da-DK" sz="1000" dirty="0" smtClean="0">
                <a:solidFill>
                  <a:schemeClr val="bg1"/>
                </a:solidFill>
                <a:latin typeface="Franklin Gothic Book" panose="020B0503020102020204" pitchFamily="34" charset="0"/>
              </a:rPr>
              <a:t>Trykplade</a:t>
            </a:r>
          </a:p>
        </p:txBody>
      </p:sp>
      <p:sp>
        <p:nvSpPr>
          <p:cNvPr id="35" name="Tekstfelt 34"/>
          <p:cNvSpPr txBox="1"/>
          <p:nvPr/>
        </p:nvSpPr>
        <p:spPr>
          <a:xfrm>
            <a:off x="1368403" y="3646159"/>
            <a:ext cx="825123" cy="246221"/>
          </a:xfrm>
          <a:prstGeom prst="rect">
            <a:avLst/>
          </a:prstGeom>
          <a:noFill/>
          <a:ln>
            <a:noFill/>
          </a:ln>
        </p:spPr>
        <p:txBody>
          <a:bodyPr wrap="square" rtlCol="0">
            <a:spAutoFit/>
          </a:bodyPr>
          <a:lstStyle/>
          <a:p>
            <a:r>
              <a:rPr lang="da-DK" sz="1000" dirty="0" smtClean="0">
                <a:solidFill>
                  <a:schemeClr val="bg1"/>
                </a:solidFill>
                <a:latin typeface="Franklin Gothic Book" panose="020B0503020102020204" pitchFamily="34" charset="0"/>
              </a:rPr>
              <a:t>Grisehale</a:t>
            </a:r>
          </a:p>
        </p:txBody>
      </p:sp>
      <p:pic>
        <p:nvPicPr>
          <p:cNvPr id="36" name="Pladsholder til indhold 7">
            <a:extLst>
              <a:ext uri="{FF2B5EF4-FFF2-40B4-BE49-F238E27FC236}">
                <a16:creationId xmlns="" xmlns:a16="http://schemas.microsoft.com/office/drawing/2014/main" id="{2F6BC4C0-0998-4091-AB0B-92788A5E1BEA}"/>
              </a:ext>
            </a:extLst>
          </p:cNvPr>
          <p:cNvPicPr>
            <a:picLocks noChangeAspect="1"/>
          </p:cNvPicPr>
          <p:nvPr/>
        </p:nvPicPr>
        <p:blipFill rotWithShape="1">
          <a:blip r:embed="rId4"/>
          <a:srcRect t="2237"/>
          <a:stretch/>
        </p:blipFill>
        <p:spPr>
          <a:xfrm>
            <a:off x="1181022" y="3899563"/>
            <a:ext cx="1086185" cy="1089794"/>
          </a:xfrm>
          <a:prstGeom prst="rect">
            <a:avLst/>
          </a:prstGeom>
          <a:ln>
            <a:noFill/>
          </a:ln>
          <a:effectLst>
            <a:outerShdw blurRad="292100" dist="139700" dir="2700000" algn="tl" rotWithShape="0">
              <a:srgbClr val="333333">
                <a:alpha val="65000"/>
              </a:srgbClr>
            </a:outerShdw>
          </a:effectLst>
        </p:spPr>
      </p:pic>
      <p:sp>
        <p:nvSpPr>
          <p:cNvPr id="37" name="Tekstfelt 36"/>
          <p:cNvSpPr txBox="1"/>
          <p:nvPr/>
        </p:nvSpPr>
        <p:spPr>
          <a:xfrm>
            <a:off x="2630108" y="3646160"/>
            <a:ext cx="817524" cy="246221"/>
          </a:xfrm>
          <a:prstGeom prst="rect">
            <a:avLst/>
          </a:prstGeom>
          <a:noFill/>
          <a:ln>
            <a:noFill/>
          </a:ln>
        </p:spPr>
        <p:txBody>
          <a:bodyPr wrap="square" rtlCol="0">
            <a:spAutoFit/>
          </a:bodyPr>
          <a:lstStyle/>
          <a:p>
            <a:r>
              <a:rPr lang="da-DK" sz="1000" dirty="0" err="1" smtClean="0">
                <a:solidFill>
                  <a:schemeClr val="bg1"/>
                </a:solidFill>
                <a:latin typeface="Franklin Gothic Book" panose="020B0503020102020204" pitchFamily="34" charset="0"/>
              </a:rPr>
              <a:t>Trallelås</a:t>
            </a:r>
            <a:endParaRPr lang="da-DK" sz="1000" dirty="0" smtClean="0">
              <a:solidFill>
                <a:schemeClr val="bg1"/>
              </a:solidFill>
              <a:latin typeface="Franklin Gothic Book" panose="020B0503020102020204" pitchFamily="34" charset="0"/>
            </a:endParaRPr>
          </a:p>
        </p:txBody>
      </p:sp>
      <p:pic>
        <p:nvPicPr>
          <p:cNvPr id="38" name="Billede 37"/>
          <p:cNvPicPr>
            <a:picLocks noChangeAspect="1"/>
          </p:cNvPicPr>
          <p:nvPr/>
        </p:nvPicPr>
        <p:blipFill rotWithShape="1">
          <a:blip r:embed="rId5" cstate="print">
            <a:extLst>
              <a:ext uri="{28A0092B-C50C-407E-A947-70E740481C1C}">
                <a14:useLocalDpi xmlns:a14="http://schemas.microsoft.com/office/drawing/2010/main" val="0"/>
              </a:ext>
            </a:extLst>
          </a:blip>
          <a:srcRect t="19112" b="11031"/>
          <a:stretch/>
        </p:blipFill>
        <p:spPr>
          <a:xfrm>
            <a:off x="2419501" y="3902177"/>
            <a:ext cx="1172765" cy="1092351"/>
          </a:xfrm>
          <a:prstGeom prst="rect">
            <a:avLst/>
          </a:prstGeom>
          <a:ln>
            <a:noFill/>
          </a:ln>
          <a:effectLst>
            <a:outerShdw blurRad="292100" dist="139700" dir="2700000" algn="tl" rotWithShape="0">
              <a:srgbClr val="333333">
                <a:alpha val="65000"/>
              </a:srgbClr>
            </a:outerShdw>
          </a:effectLst>
        </p:spPr>
      </p:pic>
      <p:sp>
        <p:nvSpPr>
          <p:cNvPr id="40" name="Tekstfelt 39"/>
          <p:cNvSpPr txBox="1"/>
          <p:nvPr/>
        </p:nvSpPr>
        <p:spPr>
          <a:xfrm>
            <a:off x="3820830" y="5235578"/>
            <a:ext cx="807370" cy="246221"/>
          </a:xfrm>
          <a:prstGeom prst="rect">
            <a:avLst/>
          </a:prstGeom>
          <a:noFill/>
          <a:ln>
            <a:noFill/>
          </a:ln>
        </p:spPr>
        <p:txBody>
          <a:bodyPr wrap="square" rtlCol="0">
            <a:spAutoFit/>
          </a:bodyPr>
          <a:lstStyle/>
          <a:p>
            <a:r>
              <a:rPr lang="da-DK" sz="1000" dirty="0" err="1" smtClean="0">
                <a:solidFill>
                  <a:schemeClr val="bg1"/>
                </a:solidFill>
                <a:latin typeface="Franklin Gothic Book" panose="020B0503020102020204" pitchFamily="34" charset="0"/>
              </a:rPr>
              <a:t>Spacefiller</a:t>
            </a:r>
            <a:endParaRPr lang="da-DK" sz="1000" dirty="0" smtClean="0">
              <a:solidFill>
                <a:schemeClr val="bg1"/>
              </a:solidFill>
              <a:latin typeface="Franklin Gothic Book" panose="020B0503020102020204" pitchFamily="34" charset="0"/>
            </a:endParaRPr>
          </a:p>
        </p:txBody>
      </p:sp>
      <p:pic>
        <p:nvPicPr>
          <p:cNvPr id="41" name="Pladsholder til indhold 7">
            <a:extLst>
              <a:ext uri="{FF2B5EF4-FFF2-40B4-BE49-F238E27FC236}">
                <a16:creationId xmlns="" xmlns:a16="http://schemas.microsoft.com/office/drawing/2014/main" id="{F5E6E78E-CEF1-457A-898D-42567461B08C}"/>
              </a:ext>
            </a:extLst>
          </p:cNvPr>
          <p:cNvPicPr>
            <a:picLocks noChangeAspect="1"/>
          </p:cNvPicPr>
          <p:nvPr/>
        </p:nvPicPr>
        <p:blipFill rotWithShape="1">
          <a:blip r:embed="rId6"/>
          <a:srcRect l="13802" t="21233" b="12765"/>
          <a:stretch/>
        </p:blipFill>
        <p:spPr>
          <a:xfrm>
            <a:off x="171678" y="5481317"/>
            <a:ext cx="1146318" cy="1081374"/>
          </a:xfrm>
          <a:prstGeom prst="rect">
            <a:avLst/>
          </a:prstGeom>
          <a:ln>
            <a:noFill/>
          </a:ln>
          <a:effectLst>
            <a:outerShdw blurRad="292100" dist="139700" dir="2700000" algn="tl" rotWithShape="0">
              <a:srgbClr val="333333">
                <a:alpha val="65000"/>
              </a:srgbClr>
            </a:outerShdw>
          </a:effectLst>
        </p:spPr>
      </p:pic>
      <p:sp>
        <p:nvSpPr>
          <p:cNvPr id="42" name="Tekstfelt 41"/>
          <p:cNvSpPr txBox="1"/>
          <p:nvPr/>
        </p:nvSpPr>
        <p:spPr>
          <a:xfrm>
            <a:off x="276542" y="5226838"/>
            <a:ext cx="1118937" cy="246221"/>
          </a:xfrm>
          <a:prstGeom prst="rect">
            <a:avLst/>
          </a:prstGeom>
          <a:noFill/>
          <a:ln>
            <a:noFill/>
          </a:ln>
        </p:spPr>
        <p:txBody>
          <a:bodyPr wrap="square" rtlCol="0">
            <a:spAutoFit/>
          </a:bodyPr>
          <a:lstStyle/>
          <a:p>
            <a:r>
              <a:rPr lang="da-DK" sz="1000" dirty="0" smtClean="0">
                <a:solidFill>
                  <a:schemeClr val="bg1"/>
                </a:solidFill>
                <a:latin typeface="Franklin Gothic Book" panose="020B0503020102020204" pitchFamily="34" charset="0"/>
              </a:rPr>
              <a:t>Fodlistebeslag</a:t>
            </a:r>
          </a:p>
        </p:txBody>
      </p:sp>
      <p:sp>
        <p:nvSpPr>
          <p:cNvPr id="44" name="Tekstfelt 43"/>
          <p:cNvSpPr txBox="1"/>
          <p:nvPr/>
        </p:nvSpPr>
        <p:spPr>
          <a:xfrm>
            <a:off x="1967981" y="5235096"/>
            <a:ext cx="1125380" cy="246221"/>
          </a:xfrm>
          <a:prstGeom prst="rect">
            <a:avLst/>
          </a:prstGeom>
          <a:noFill/>
          <a:ln>
            <a:noFill/>
          </a:ln>
        </p:spPr>
        <p:txBody>
          <a:bodyPr wrap="square" rtlCol="0">
            <a:spAutoFit/>
          </a:bodyPr>
          <a:lstStyle/>
          <a:p>
            <a:r>
              <a:rPr lang="da-DK" sz="1000" dirty="0" smtClean="0">
                <a:solidFill>
                  <a:schemeClr val="bg1"/>
                </a:solidFill>
                <a:latin typeface="Franklin Gothic Book" panose="020B0503020102020204" pitchFamily="34" charset="0"/>
              </a:rPr>
              <a:t>Kasseskærm</a:t>
            </a:r>
          </a:p>
        </p:txBody>
      </p:sp>
      <p:pic>
        <p:nvPicPr>
          <p:cNvPr id="45" name="Pladsholder til indhold 7">
            <a:extLst>
              <a:ext uri="{FF2B5EF4-FFF2-40B4-BE49-F238E27FC236}">
                <a16:creationId xmlns="" xmlns:a16="http://schemas.microsoft.com/office/drawing/2014/main" id="{64C6921B-7119-4150-A862-8F6863147EB5}"/>
              </a:ext>
            </a:extLst>
          </p:cNvPr>
          <p:cNvPicPr>
            <a:picLocks noChangeAspect="1"/>
          </p:cNvPicPr>
          <p:nvPr/>
        </p:nvPicPr>
        <p:blipFill>
          <a:blip r:embed="rId7"/>
          <a:stretch>
            <a:fillRect/>
          </a:stretch>
        </p:blipFill>
        <p:spPr>
          <a:xfrm>
            <a:off x="3737393" y="3899563"/>
            <a:ext cx="974244" cy="1089794"/>
          </a:xfrm>
          <a:prstGeom prst="rect">
            <a:avLst/>
          </a:prstGeom>
          <a:ln>
            <a:noFill/>
          </a:ln>
          <a:effectLst>
            <a:outerShdw blurRad="292100" dist="139700" dir="2700000" algn="tl" rotWithShape="0">
              <a:srgbClr val="333333">
                <a:alpha val="65000"/>
              </a:srgbClr>
            </a:outerShdw>
          </a:effectLst>
        </p:spPr>
      </p:pic>
      <p:sp>
        <p:nvSpPr>
          <p:cNvPr id="46" name="Tekstfelt 45"/>
          <p:cNvSpPr txBox="1"/>
          <p:nvPr/>
        </p:nvSpPr>
        <p:spPr>
          <a:xfrm>
            <a:off x="3679613" y="3646159"/>
            <a:ext cx="1161302" cy="246221"/>
          </a:xfrm>
          <a:prstGeom prst="rect">
            <a:avLst/>
          </a:prstGeom>
          <a:noFill/>
          <a:ln>
            <a:noFill/>
          </a:ln>
        </p:spPr>
        <p:txBody>
          <a:bodyPr wrap="square" rtlCol="0">
            <a:spAutoFit/>
          </a:bodyPr>
          <a:lstStyle/>
          <a:p>
            <a:r>
              <a:rPr lang="da-DK" sz="1000" dirty="0" err="1" smtClean="0">
                <a:solidFill>
                  <a:schemeClr val="bg1"/>
                </a:solidFill>
                <a:latin typeface="Franklin Gothic Book" panose="020B0503020102020204" pitchFamily="34" charset="0"/>
              </a:rPr>
              <a:t>Sikkerhedscap</a:t>
            </a:r>
            <a:endParaRPr lang="da-DK" sz="1000" dirty="0" smtClean="0">
              <a:solidFill>
                <a:schemeClr val="bg1"/>
              </a:solidFill>
              <a:latin typeface="Franklin Gothic Book" panose="020B0503020102020204" pitchFamily="34" charset="0"/>
            </a:endParaRPr>
          </a:p>
        </p:txBody>
      </p:sp>
      <p:pic>
        <p:nvPicPr>
          <p:cNvPr id="47" name="Billed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09" y="3899563"/>
            <a:ext cx="1860255" cy="1273583"/>
          </a:xfrm>
          <a:prstGeom prst="rect">
            <a:avLst/>
          </a:prstGeom>
        </p:spPr>
      </p:pic>
      <p:sp>
        <p:nvSpPr>
          <p:cNvPr id="48" name="Tekstfelt 47"/>
          <p:cNvSpPr txBox="1"/>
          <p:nvPr/>
        </p:nvSpPr>
        <p:spPr>
          <a:xfrm>
            <a:off x="5145920" y="3653342"/>
            <a:ext cx="1044600" cy="246221"/>
          </a:xfrm>
          <a:prstGeom prst="rect">
            <a:avLst/>
          </a:prstGeom>
          <a:noFill/>
          <a:ln>
            <a:noFill/>
          </a:ln>
        </p:spPr>
        <p:txBody>
          <a:bodyPr wrap="square" rtlCol="0">
            <a:spAutoFit/>
          </a:bodyPr>
          <a:lstStyle/>
          <a:p>
            <a:r>
              <a:rPr lang="da-DK" sz="1000" dirty="0" smtClean="0">
                <a:solidFill>
                  <a:schemeClr val="bg1"/>
                </a:solidFill>
                <a:latin typeface="Franklin Gothic Book" panose="020B0503020102020204" pitchFamily="34" charset="0"/>
              </a:rPr>
              <a:t>Køreplade</a:t>
            </a:r>
          </a:p>
        </p:txBody>
      </p:sp>
      <p:pic>
        <p:nvPicPr>
          <p:cNvPr id="4" name="Billede 3"/>
          <p:cNvPicPr>
            <a:picLocks noChangeAspect="1"/>
          </p:cNvPicPr>
          <p:nvPr/>
        </p:nvPicPr>
        <p:blipFill rotWithShape="1">
          <a:blip r:embed="rId9"/>
          <a:srcRect r="11637"/>
          <a:stretch/>
        </p:blipFill>
        <p:spPr>
          <a:xfrm>
            <a:off x="4836985" y="5133473"/>
            <a:ext cx="1349630" cy="1580730"/>
          </a:xfrm>
          <a:prstGeom prst="rect">
            <a:avLst/>
          </a:prstGeom>
        </p:spPr>
      </p:pic>
      <p:pic>
        <p:nvPicPr>
          <p:cNvPr id="49" name="Pladsholder til indhold 11">
            <a:extLst>
              <a:ext uri="{FF2B5EF4-FFF2-40B4-BE49-F238E27FC236}">
                <a16:creationId xmlns="" xmlns:a16="http://schemas.microsoft.com/office/drawing/2014/main" id="{E54F2F4B-8D8F-4ABE-804E-4AC47344BB59}"/>
              </a:ext>
            </a:extLst>
          </p:cNvPr>
          <p:cNvPicPr>
            <a:picLocks noChangeAspect="1"/>
          </p:cNvPicPr>
          <p:nvPr/>
        </p:nvPicPr>
        <p:blipFill>
          <a:blip r:embed="rId10"/>
          <a:stretch>
            <a:fillRect/>
          </a:stretch>
        </p:blipFill>
        <p:spPr>
          <a:xfrm>
            <a:off x="1472963" y="5481317"/>
            <a:ext cx="2014068" cy="1081374"/>
          </a:xfrm>
          <a:prstGeom prst="rect">
            <a:avLst/>
          </a:prstGeom>
          <a:ln>
            <a:noFill/>
          </a:ln>
          <a:effectLst>
            <a:outerShdw blurRad="292100" dist="139700" dir="2700000" algn="tl" rotWithShape="0">
              <a:srgbClr val="333333">
                <a:alpha val="65000"/>
              </a:srgbClr>
            </a:outerShdw>
          </a:effectLst>
        </p:spPr>
      </p:pic>
      <p:pic>
        <p:nvPicPr>
          <p:cNvPr id="50" name="Billede 49"/>
          <p:cNvPicPr>
            <a:picLocks noChangeAspect="1"/>
          </p:cNvPicPr>
          <p:nvPr/>
        </p:nvPicPr>
        <p:blipFill rotWithShape="1">
          <a:blip r:embed="rId11" cstate="print">
            <a:extLst>
              <a:ext uri="{28A0092B-C50C-407E-A947-70E740481C1C}">
                <a14:useLocalDpi xmlns:a14="http://schemas.microsoft.com/office/drawing/2010/main" val="0"/>
              </a:ext>
            </a:extLst>
          </a:blip>
          <a:srcRect l="6379" t="1348" r="7072" b="40086"/>
          <a:stretch/>
        </p:blipFill>
        <p:spPr>
          <a:xfrm>
            <a:off x="3641998" y="5481317"/>
            <a:ext cx="1207034" cy="1081375"/>
          </a:xfrm>
          <a:prstGeom prst="rect">
            <a:avLst/>
          </a:prstGeom>
          <a:ln>
            <a:noFill/>
          </a:ln>
          <a:effectLst>
            <a:outerShdw blurRad="292100" dist="139700" dir="2700000" algn="tl" rotWithShape="0">
              <a:srgbClr val="333333">
                <a:alpha val="65000"/>
              </a:srgbClr>
            </a:outerShdw>
          </a:effectLst>
        </p:spPr>
      </p:pic>
      <p:pic>
        <p:nvPicPr>
          <p:cNvPr id="8" name="Billede 7"/>
          <p:cNvPicPr>
            <a:picLocks noChangeAspect="1"/>
          </p:cNvPicPr>
          <p:nvPr/>
        </p:nvPicPr>
        <p:blipFill rotWithShape="1">
          <a:blip r:embed="rId12" cstate="print">
            <a:extLst>
              <a:ext uri="{28A0092B-C50C-407E-A947-70E740481C1C}">
                <a14:useLocalDpi xmlns:a14="http://schemas.microsoft.com/office/drawing/2010/main" val="0"/>
              </a:ext>
            </a:extLst>
          </a:blip>
          <a:srcRect l="42050" t="42114" r="24242" b="15942"/>
          <a:stretch/>
        </p:blipFill>
        <p:spPr>
          <a:xfrm>
            <a:off x="6338909" y="4444460"/>
            <a:ext cx="2646883" cy="2195769"/>
          </a:xfrm>
          <a:prstGeom prst="rect">
            <a:avLst/>
          </a:prstGeom>
          <a:ln>
            <a:noFill/>
          </a:ln>
          <a:effectLst>
            <a:outerShdw blurRad="292100" dist="139700" dir="2700000" algn="tl" rotWithShape="0">
              <a:srgbClr val="333333">
                <a:alpha val="65000"/>
              </a:srgbClr>
            </a:outerShdw>
          </a:effectLst>
        </p:spPr>
      </p:pic>
      <p:sp>
        <p:nvSpPr>
          <p:cNvPr id="51" name="Titel 1"/>
          <p:cNvSpPr txBox="1">
            <a:spLocks/>
          </p:cNvSpPr>
          <p:nvPr/>
        </p:nvSpPr>
        <p:spPr>
          <a:xfrm>
            <a:off x="6201784" y="2291463"/>
            <a:ext cx="4744586" cy="813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nb-NO" sz="1300" dirty="0" smtClean="0">
                <a:solidFill>
                  <a:srgbClr val="006D98"/>
                </a:solidFill>
                <a:latin typeface="Roboto" panose="02000000000000000000" pitchFamily="2" charset="0"/>
                <a:ea typeface="Roboto" panose="02000000000000000000" pitchFamily="2" charset="0"/>
              </a:rPr>
              <a:t>1 </a:t>
            </a:r>
            <a:r>
              <a:rPr lang="nb-NO" sz="1300" dirty="0">
                <a:solidFill>
                  <a:srgbClr val="006D98"/>
                </a:solidFill>
                <a:latin typeface="Roboto" panose="02000000000000000000" pitchFamily="2" charset="0"/>
                <a:ea typeface="Roboto" panose="02000000000000000000" pitchFamily="2" charset="0"/>
              </a:rPr>
              <a:t>kg. hav-plastik sparer 2,1 kg. Co2 i miljøpåvirkning.</a:t>
            </a:r>
            <a:endParaRPr lang="da-DK" sz="2200" dirty="0">
              <a:solidFill>
                <a:schemeClr val="bg1"/>
              </a:solidFill>
              <a:latin typeface="Roboto" panose="02000000000000000000" pitchFamily="2" charset="0"/>
              <a:ea typeface="Roboto" panose="02000000000000000000" pitchFamily="2" charset="0"/>
            </a:endParaRPr>
          </a:p>
        </p:txBody>
      </p:sp>
      <p:sp>
        <p:nvSpPr>
          <p:cNvPr id="29" name="Titel 1"/>
          <p:cNvSpPr txBox="1">
            <a:spLocks/>
          </p:cNvSpPr>
          <p:nvPr/>
        </p:nvSpPr>
        <p:spPr>
          <a:xfrm>
            <a:off x="6201784" y="2832886"/>
            <a:ext cx="4744586" cy="813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da-DK" sz="1300" dirty="0">
                <a:solidFill>
                  <a:srgbClr val="006D98"/>
                </a:solidFill>
                <a:latin typeface="Roboto" panose="02000000000000000000" pitchFamily="2" charset="0"/>
                <a:ea typeface="Roboto" panose="02000000000000000000" pitchFamily="2" charset="0"/>
              </a:rPr>
              <a:t>Ved køb af vores havplast produkter er der mulighed for at få et tilhørende havplast banner </a:t>
            </a:r>
            <a:r>
              <a:rPr lang="da-DK" sz="1300" dirty="0" smtClean="0">
                <a:solidFill>
                  <a:srgbClr val="006D98"/>
                </a:solidFill>
                <a:latin typeface="Roboto" panose="02000000000000000000" pitchFamily="2" charset="0"/>
                <a:ea typeface="Roboto" panose="02000000000000000000" pitchFamily="2" charset="0"/>
              </a:rPr>
              <a:t>til dit stillads.</a:t>
            </a:r>
            <a:endParaRPr lang="da-DK" sz="2200" dirty="0">
              <a:solidFill>
                <a:schemeClr val="bg1"/>
              </a:solidFill>
              <a:latin typeface="Roboto" panose="02000000000000000000" pitchFamily="2" charset="0"/>
              <a:ea typeface="Roboto" panose="02000000000000000000" pitchFamily="2" charset="0"/>
            </a:endParaRPr>
          </a:p>
        </p:txBody>
      </p:sp>
      <p:sp>
        <p:nvSpPr>
          <p:cNvPr id="39" name="Titel 1"/>
          <p:cNvSpPr txBox="1">
            <a:spLocks/>
          </p:cNvSpPr>
          <p:nvPr/>
        </p:nvSpPr>
        <p:spPr>
          <a:xfrm>
            <a:off x="6201784" y="3323016"/>
            <a:ext cx="4744586" cy="8132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pPr>
            <a:r>
              <a:rPr lang="da-DK" sz="1300" dirty="0">
                <a:solidFill>
                  <a:srgbClr val="006D98"/>
                </a:solidFill>
                <a:latin typeface="Roboto" panose="02000000000000000000" pitchFamily="2" charset="0"/>
                <a:ea typeface="Roboto" panose="02000000000000000000" pitchFamily="2" charset="0"/>
              </a:rPr>
              <a:t>Banneret kan designes lige præcis efter dine ønsker.</a:t>
            </a:r>
            <a:endParaRPr lang="da-DK" sz="2200" dirty="0">
              <a:solidFill>
                <a:schemeClr val="bg1"/>
              </a:solidFill>
              <a:latin typeface="Roboto" panose="02000000000000000000" pitchFamily="2" charset="0"/>
              <a:ea typeface="Roboto" panose="02000000000000000000" pitchFamily="2" charset="0"/>
            </a:endParaRPr>
          </a:p>
        </p:txBody>
      </p:sp>
      <p:pic>
        <p:nvPicPr>
          <p:cNvPr id="5" name="Billede 4"/>
          <p:cNvPicPr>
            <a:picLocks noChangeAspect="1"/>
          </p:cNvPicPr>
          <p:nvPr/>
        </p:nvPicPr>
        <p:blipFill>
          <a:blip r:embed="rId13"/>
          <a:stretch>
            <a:fillRect/>
          </a:stretch>
        </p:blipFill>
        <p:spPr>
          <a:xfrm>
            <a:off x="9128132" y="4599518"/>
            <a:ext cx="2946822" cy="1963173"/>
          </a:xfrm>
          <a:prstGeom prst="rect">
            <a:avLst/>
          </a:prstGeom>
        </p:spPr>
      </p:pic>
    </p:spTree>
    <p:extLst>
      <p:ext uri="{BB962C8B-B14F-4D97-AF65-F5344CB8AC3E}">
        <p14:creationId xmlns:p14="http://schemas.microsoft.com/office/powerpoint/2010/main" val="1258779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640</Words>
  <Application>Microsoft Office PowerPoint</Application>
  <PresentationFormat>Widescreen</PresentationFormat>
  <Paragraphs>87</Paragraphs>
  <Slides>7</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7</vt:i4>
      </vt:variant>
    </vt:vector>
  </HeadingPairs>
  <TitlesOfParts>
    <vt:vector size="15" baseType="lpstr">
      <vt:lpstr>Arial</vt:lpstr>
      <vt:lpstr>Calibri</vt:lpstr>
      <vt:lpstr>Calibri Light</vt:lpstr>
      <vt:lpstr>Expo Sans Pro</vt:lpstr>
      <vt:lpstr>Franklin Gothic Book</vt:lpstr>
      <vt:lpstr>Roboto</vt:lpstr>
      <vt:lpstr>Wingdings</vt:lpstr>
      <vt:lpstr>Office-tema</vt:lpstr>
      <vt:lpstr>NORDIC PLATFORM</vt:lpstr>
      <vt:lpstr>PowerPoint-præsentation</vt:lpstr>
      <vt:lpstr>Innovativ stilladsplatform fremstillet af kompositmateriale!</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NORDIC PLATFORM</dc:title>
  <dc:creator>Christian</dc:creator>
  <cp:lastModifiedBy>Christian</cp:lastModifiedBy>
  <cp:revision>20</cp:revision>
  <dcterms:created xsi:type="dcterms:W3CDTF">2021-06-17T08:38:26Z</dcterms:created>
  <dcterms:modified xsi:type="dcterms:W3CDTF">2021-06-18T11:16:10Z</dcterms:modified>
</cp:coreProperties>
</file>